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8" r:id="rId10"/>
    <p:sldId id="269" r:id="rId11"/>
    <p:sldId id="264" r:id="rId12"/>
    <p:sldId id="265" r:id="rId13"/>
  </p:sldIdLst>
  <p:sldSz cx="14630400" cy="8229600"/>
  <p:notesSz cx="8229600" cy="146304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Lato Bold" panose="020F0502020204030203" pitchFamily="34" charset="0"/>
      <p:bold r:id="rId1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CE6"/>
    <a:srgbClr val="6E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247" autoAdjust="0"/>
  </p:normalViewPr>
  <p:slideViewPr>
    <p:cSldViewPr snapToGrid="0" snapToObjects="1">
      <p:cViewPr varScale="1">
        <p:scale>
          <a:sx n="86" d="100"/>
          <a:sy n="86" d="100"/>
        </p:scale>
        <p:origin x="85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085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E613CC-A508-EEFA-A81C-9160FC808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87E447-4148-19DF-D05F-C3B578FEED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B2B40E-7C12-7847-A420-AE1D8BD042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794748-8358-6F2E-DCE4-A839B81B2C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11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F1A2D-981E-9FAA-27E3-AEC66BC2E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53D59A-CCAF-3842-3D2F-19C4BF00A2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91FB8B-D4F6-822A-947B-6A4F52DE30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96AFA2-4E27-A6EE-4340-1858547BCA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2631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B2C837-4351-5825-C617-C0884C42B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806207-C20F-046B-0A79-F1A2FA955B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BB1B43-19B6-10CF-D3BC-CAE25A83A1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94ECE-A4DB-CF47-F327-3D36944341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2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B71F7-7F26-64FE-C877-33E4F559D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BEE5A6-141F-FC7E-0473-675239D828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2B0D94-BDB8-8A00-45C0-22F2821F5E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99EB4-8B57-AEDA-D697-A9C5973399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740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305286" y="3408878"/>
            <a:ext cx="74252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fr-FR" sz="360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GIGAGAD ENTERTAINMENT</a:t>
            </a:r>
            <a:endParaRPr lang="fr-FR" sz="3600" noProof="0" dirty="0"/>
          </a:p>
        </p:txBody>
      </p:sp>
      <p:sp>
        <p:nvSpPr>
          <p:cNvPr id="4" name="Text 1"/>
          <p:cNvSpPr/>
          <p:nvPr/>
        </p:nvSpPr>
        <p:spPr>
          <a:xfrm>
            <a:off x="2540072" y="40949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600" noProof="0" dirty="0">
                <a:latin typeface="Lato Bold" panose="020F0502020204030203" pitchFamily="34" charset="0"/>
                <a:cs typeface="Lato Bold" panose="020F0502020204030203" pitchFamily="34" charset="0"/>
              </a:rPr>
              <a:t>« Votre corps est le temple du Saint-Esprit. » ​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fr-FR" sz="1600" noProof="0" dirty="0">
                <a:latin typeface="Lato Bold" panose="020F0502020204030203" pitchFamily="34" charset="0"/>
                <a:cs typeface="Lato Bold" panose="020F0502020204030203" pitchFamily="34" charset="0"/>
              </a:rPr>
              <a:t> Corinthiens 6:19-20</a:t>
            </a:r>
            <a:endParaRPr lang="fr-FR" sz="1750" noProof="0" dirty="0">
              <a:latin typeface="Lato Bold" panose="020F0502020204030203" pitchFamily="34" charset="0"/>
              <a:cs typeface="Lato Bold" panose="020F0502020204030203" pitchFamily="34" charset="0"/>
            </a:endParaRPr>
          </a:p>
        </p:txBody>
      </p:sp>
      <p:pic>
        <p:nvPicPr>
          <p:cNvPr id="6" name="Image 5" descr="Une image contenant Visage humain, homme, cercle, noir et blanc&#10;&#10;Le contenu généré par l’IA peut être incorrect.">
            <a:extLst>
              <a:ext uri="{FF2B5EF4-FFF2-40B4-BE49-F238E27FC236}">
                <a16:creationId xmlns:a16="http://schemas.microsoft.com/office/drawing/2014/main" id="{AF59DDEA-295E-CE69-5A39-CC8F37D8B0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4682" y="2783569"/>
            <a:ext cx="2622693" cy="262269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3BA19-A39A-C539-5017-DEEA3472F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16F7E87-8B3E-2D97-9986-8980FBB53A7A}"/>
              </a:ext>
            </a:extLst>
          </p:cNvPr>
          <p:cNvSpPr/>
          <p:nvPr/>
        </p:nvSpPr>
        <p:spPr>
          <a:xfrm>
            <a:off x="191682" y="1507307"/>
            <a:ext cx="3575319" cy="571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00"/>
              </a:lnSpc>
            </a:pPr>
            <a:r>
              <a:rPr lang="fr-FR" sz="3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Hébergement : </a:t>
            </a:r>
            <a:r>
              <a:rPr lang="fr-FR" sz="3600" b="1" dirty="0" err="1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OVHcloud</a:t>
            </a:r>
            <a:r>
              <a:rPr lang="fr-FR" sz="3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</a:t>
            </a:r>
            <a:endParaRPr lang="fr-FR" sz="3600" dirty="0"/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7464E6E4-AD86-71FB-B95D-597F0F91D284}"/>
              </a:ext>
            </a:extLst>
          </p:cNvPr>
          <p:cNvSpPr/>
          <p:nvPr/>
        </p:nvSpPr>
        <p:spPr>
          <a:xfrm>
            <a:off x="7435214" y="6244718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168C0DB-87BC-C11D-E966-86585D4877C2}"/>
              </a:ext>
            </a:extLst>
          </p:cNvPr>
          <p:cNvSpPr/>
          <p:nvPr/>
        </p:nvSpPr>
        <p:spPr>
          <a:xfrm>
            <a:off x="12701239" y="7549376"/>
            <a:ext cx="1929161" cy="680224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EDB398A-B025-396C-52DD-AA5A2B569B44}"/>
              </a:ext>
            </a:extLst>
          </p:cNvPr>
          <p:cNvSpPr txBox="1"/>
          <p:nvPr/>
        </p:nvSpPr>
        <p:spPr>
          <a:xfrm>
            <a:off x="191682" y="2311690"/>
            <a:ext cx="5936650" cy="4029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200"/>
              </a:lnSpc>
              <a:buNone/>
            </a:pPr>
            <a:endParaRPr lang="fr-FR" sz="1800" b="1" dirty="0">
              <a:solidFill>
                <a:srgbClr val="282824"/>
              </a:solidFill>
              <a:effectLst/>
              <a:latin typeface="Lato Bold" panose="020F0502020204030203" pitchFamily="34" charset="0"/>
            </a:endParaRPr>
          </a:p>
          <a:p>
            <a:pPr algn="l" rtl="0" eaLnBrk="1" latinLnBrk="0" hangingPunct="1">
              <a:lnSpc>
                <a:spcPts val="2200"/>
              </a:lnSpc>
            </a:pPr>
            <a:r>
              <a:rPr lang="fr-FR" sz="1800" b="1" dirty="0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Leader européen reconnu dans le domaine de l'hébergement sécurisé</a:t>
            </a:r>
          </a:p>
          <a:p>
            <a:pPr algn="l" rtl="0" eaLnBrk="1" latinLnBrk="0" hangingPunct="1">
              <a:lnSpc>
                <a:spcPts val="2200"/>
              </a:lnSpc>
            </a:pPr>
            <a:endParaRPr lang="fr-FR" sz="1800" dirty="0">
              <a:solidFill>
                <a:srgbClr val="282824"/>
              </a:solidFill>
              <a:effectLst/>
              <a:latin typeface="Lato Bold" panose="020F0502020204030203" pitchFamily="34" charset="0"/>
            </a:endParaRPr>
          </a:p>
          <a:p>
            <a:pPr marL="0" indent="0" algn="l" rtl="0" eaLnBrk="1" latinLnBrk="0" hangingPunct="1">
              <a:lnSpc>
                <a:spcPts val="2200"/>
              </a:lnSpc>
              <a:buNone/>
            </a:pPr>
            <a:r>
              <a:rPr lang="fr-FR" sz="1800" dirty="0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Depuis 2019, </a:t>
            </a:r>
            <a:r>
              <a:rPr lang="fr-FR" sz="1800" dirty="0" err="1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OVHcloud</a:t>
            </a:r>
            <a:r>
              <a:rPr lang="fr-FR" sz="1800" dirty="0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, partenaire stratégique de GIGACHAD ENTERTAINMENT</a:t>
            </a:r>
            <a:r>
              <a:rPr lang="fr-FR" dirty="0">
                <a:solidFill>
                  <a:srgbClr val="282824"/>
                </a:solidFill>
                <a:latin typeface="Lato Bold" panose="020F0502020204030203" pitchFamily="34" charset="0"/>
              </a:rPr>
              <a:t> </a:t>
            </a:r>
            <a:r>
              <a:rPr lang="fr-FR" sz="1800" dirty="0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assure la protection renforcée de nos données et garantit un service d'hébergement robuste et innovant, conforme aux standards les plus élevés en matière de sécurité et de performance.</a:t>
            </a:r>
          </a:p>
          <a:p>
            <a:pPr marL="0" indent="0" algn="l" rtl="0" eaLnBrk="1" latinLnBrk="0" hangingPunct="1">
              <a:lnSpc>
                <a:spcPts val="2200"/>
              </a:lnSpc>
              <a:buNone/>
            </a:pPr>
            <a:endParaRPr lang="fr-FR" noProof="0" dirty="0">
              <a:solidFill>
                <a:srgbClr val="282824"/>
              </a:solidFill>
              <a:latin typeface="Lato Bold" panose="020F0502020204030203" pitchFamily="34" charset="0"/>
            </a:endParaRPr>
          </a:p>
          <a:p>
            <a:pPr marL="0" indent="0" algn="l" rtl="0" eaLnBrk="1" latinLnBrk="0" hangingPunct="1">
              <a:lnSpc>
                <a:spcPts val="2200"/>
              </a:lnSpc>
              <a:buNone/>
            </a:pPr>
            <a:r>
              <a:rPr lang="fr-FR" sz="1800" dirty="0">
                <a:solidFill>
                  <a:srgbClr val="282824"/>
                </a:solidFill>
                <a:latin typeface="Lato Bold" panose="020F0502020204030203" pitchFamily="34" charset="0"/>
              </a:rPr>
              <a:t>Conformité RGPD intégrale, Hébergement en France et suivi légal intégral conforme à la volonté internationale de l’application.</a:t>
            </a:r>
            <a:endParaRPr lang="fr-FR" sz="1800" noProof="0" dirty="0"/>
          </a:p>
        </p:txBody>
      </p:sp>
      <p:pic>
        <p:nvPicPr>
          <p:cNvPr id="9" name="Image 8" descr="Une image contenant capture d’écran, texte, conception&#10;&#10;Le contenu généré par l’IA peut être incorrect.">
            <a:extLst>
              <a:ext uri="{FF2B5EF4-FFF2-40B4-BE49-F238E27FC236}">
                <a16:creationId xmlns:a16="http://schemas.microsoft.com/office/drawing/2014/main" id="{1946BC33-C9D4-6E21-B3B8-D61C7EEE03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122" t="16028" r="14292" b="16027"/>
          <a:stretch>
            <a:fillRect/>
          </a:stretch>
        </p:blipFill>
        <p:spPr>
          <a:xfrm>
            <a:off x="6248885" y="1178355"/>
            <a:ext cx="6452354" cy="612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749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6274" y="1153953"/>
            <a:ext cx="5351978" cy="594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fr-FR" sz="370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Tarification Transparente</a:t>
            </a:r>
            <a:endParaRPr lang="fr-FR" sz="3700" noProof="0" dirty="0"/>
          </a:p>
        </p:txBody>
      </p:sp>
      <p:sp>
        <p:nvSpPr>
          <p:cNvPr id="3" name="Text 1"/>
          <p:cNvSpPr/>
          <p:nvPr/>
        </p:nvSpPr>
        <p:spPr>
          <a:xfrm>
            <a:off x="666274" y="1962864"/>
            <a:ext cx="13297852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 tarifs compétitifs pour un retour sur investissement optimal</a:t>
            </a:r>
            <a:endParaRPr lang="fr-FR" sz="1450" noProof="0" dirty="0"/>
          </a:p>
        </p:txBody>
      </p:sp>
      <p:sp>
        <p:nvSpPr>
          <p:cNvPr id="4" name="Shape 2"/>
          <p:cNvSpPr/>
          <p:nvPr/>
        </p:nvSpPr>
        <p:spPr>
          <a:xfrm>
            <a:off x="666274" y="2481501"/>
            <a:ext cx="4305776" cy="3737848"/>
          </a:xfrm>
          <a:prstGeom prst="roundRect">
            <a:avLst>
              <a:gd name="adj" fmla="val 764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" name="Text 3"/>
          <p:cNvSpPr/>
          <p:nvPr/>
        </p:nvSpPr>
        <p:spPr>
          <a:xfrm>
            <a:off x="856536" y="2671763"/>
            <a:ext cx="285559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2200" b="1" noProof="0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Offre </a:t>
            </a:r>
            <a:r>
              <a:rPr lang="fr-FR" sz="2200" b="1" noProof="0" dirty="0" err="1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GIGADèche</a:t>
            </a:r>
            <a:endParaRPr lang="fr-FR" sz="2200" noProof="0" dirty="0"/>
          </a:p>
        </p:txBody>
      </p:sp>
      <p:sp>
        <p:nvSpPr>
          <p:cNvPr id="6" name="Text 4"/>
          <p:cNvSpPr/>
          <p:nvPr/>
        </p:nvSpPr>
        <p:spPr>
          <a:xfrm>
            <a:off x="856536" y="3142774"/>
            <a:ext cx="3925253" cy="118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350"/>
              </a:lnSpc>
              <a:buNone/>
            </a:pPr>
            <a:r>
              <a:rPr lang="fr-FR" sz="7450" b="1" noProof="0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2 400€</a:t>
            </a:r>
            <a:endParaRPr lang="fr-FR" sz="7450" noProof="0" dirty="0"/>
          </a:p>
        </p:txBody>
      </p:sp>
      <p:sp>
        <p:nvSpPr>
          <p:cNvPr id="7" name="Text 5"/>
          <p:cNvSpPr/>
          <p:nvPr/>
        </p:nvSpPr>
        <p:spPr>
          <a:xfrm>
            <a:off x="856536" y="4446746"/>
            <a:ext cx="392525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Configuration et déploiement : 1 500€</a:t>
            </a:r>
            <a:endParaRPr lang="fr-FR" sz="1450" noProof="0" dirty="0"/>
          </a:p>
        </p:txBody>
      </p:sp>
      <p:sp>
        <p:nvSpPr>
          <p:cNvPr id="8" name="Text 6"/>
          <p:cNvSpPr/>
          <p:nvPr/>
        </p:nvSpPr>
        <p:spPr>
          <a:xfrm>
            <a:off x="856536" y="4865489"/>
            <a:ext cx="392525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Maintenance annuelle : 900€</a:t>
            </a:r>
            <a:endParaRPr lang="fr-FR" sz="1450" noProof="0" dirty="0"/>
          </a:p>
        </p:txBody>
      </p:sp>
      <p:sp>
        <p:nvSpPr>
          <p:cNvPr id="9" name="Shape 7"/>
          <p:cNvSpPr/>
          <p:nvPr/>
        </p:nvSpPr>
        <p:spPr>
          <a:xfrm>
            <a:off x="856536" y="5479226"/>
            <a:ext cx="3925253" cy="31313"/>
          </a:xfrm>
          <a:prstGeom prst="rect">
            <a:avLst/>
          </a:prstGeom>
          <a:solidFill>
            <a:srgbClr val="4A4A45">
              <a:alpha val="5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0" name="Text 8"/>
          <p:cNvSpPr/>
          <p:nvPr/>
        </p:nvSpPr>
        <p:spPr>
          <a:xfrm>
            <a:off x="856536" y="5724525"/>
            <a:ext cx="392525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b="1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Délai de livraison :</a:t>
            </a:r>
            <a:r>
              <a:rPr lang="fr-FR" sz="1450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2-3 semaines</a:t>
            </a:r>
            <a:endParaRPr lang="fr-FR" sz="1450" noProof="0" dirty="0"/>
          </a:p>
        </p:txBody>
      </p:sp>
      <p:sp>
        <p:nvSpPr>
          <p:cNvPr id="11" name="Shape 9"/>
          <p:cNvSpPr/>
          <p:nvPr/>
        </p:nvSpPr>
        <p:spPr>
          <a:xfrm>
            <a:off x="5162312" y="2481501"/>
            <a:ext cx="4305776" cy="3737848"/>
          </a:xfrm>
          <a:prstGeom prst="roundRect">
            <a:avLst>
              <a:gd name="adj" fmla="val 764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Text 10"/>
          <p:cNvSpPr/>
          <p:nvPr/>
        </p:nvSpPr>
        <p:spPr>
          <a:xfrm>
            <a:off x="5352574" y="2671763"/>
            <a:ext cx="285559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2200" b="1" noProof="0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Offre </a:t>
            </a:r>
            <a:r>
              <a:rPr lang="fr-FR" sz="2200" b="1" noProof="0" dirty="0" err="1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GIGARiche</a:t>
            </a:r>
            <a:endParaRPr lang="fr-FR" sz="2200" noProof="0" dirty="0"/>
          </a:p>
        </p:txBody>
      </p:sp>
      <p:sp>
        <p:nvSpPr>
          <p:cNvPr id="13" name="Text 11"/>
          <p:cNvSpPr/>
          <p:nvPr/>
        </p:nvSpPr>
        <p:spPr>
          <a:xfrm>
            <a:off x="5352574" y="3142774"/>
            <a:ext cx="3925253" cy="118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350"/>
              </a:lnSpc>
              <a:buNone/>
            </a:pPr>
            <a:r>
              <a:rPr lang="fr-FR" sz="74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8</a:t>
            </a:r>
            <a:r>
              <a:rPr lang="fr-FR" sz="7450" b="1" noProof="0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300€</a:t>
            </a:r>
            <a:endParaRPr lang="fr-FR" sz="7450" noProof="0" dirty="0"/>
          </a:p>
        </p:txBody>
      </p:sp>
      <p:sp>
        <p:nvSpPr>
          <p:cNvPr id="14" name="Text 12"/>
          <p:cNvSpPr/>
          <p:nvPr/>
        </p:nvSpPr>
        <p:spPr>
          <a:xfrm>
            <a:off x="5352574" y="4446746"/>
            <a:ext cx="392525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Configuration et déploiement : 5 800€</a:t>
            </a:r>
            <a:endParaRPr lang="fr-FR" sz="1450" noProof="0" dirty="0"/>
          </a:p>
        </p:txBody>
      </p:sp>
      <p:sp>
        <p:nvSpPr>
          <p:cNvPr id="15" name="Text 13"/>
          <p:cNvSpPr/>
          <p:nvPr/>
        </p:nvSpPr>
        <p:spPr>
          <a:xfrm>
            <a:off x="5352574" y="4865489"/>
            <a:ext cx="392525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Maintenance annuelle : 2 500€</a:t>
            </a:r>
            <a:endParaRPr lang="fr-FR" sz="1450" noProof="0" dirty="0"/>
          </a:p>
        </p:txBody>
      </p:sp>
      <p:sp>
        <p:nvSpPr>
          <p:cNvPr id="16" name="Shape 14"/>
          <p:cNvSpPr/>
          <p:nvPr/>
        </p:nvSpPr>
        <p:spPr>
          <a:xfrm>
            <a:off x="5352574" y="5479226"/>
            <a:ext cx="3925253" cy="31313"/>
          </a:xfrm>
          <a:prstGeom prst="rect">
            <a:avLst/>
          </a:prstGeom>
          <a:solidFill>
            <a:srgbClr val="4A4A45">
              <a:alpha val="5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7" name="Text 15"/>
          <p:cNvSpPr/>
          <p:nvPr/>
        </p:nvSpPr>
        <p:spPr>
          <a:xfrm>
            <a:off x="5352574" y="5724525"/>
            <a:ext cx="392525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b="1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Délai de livraison :</a:t>
            </a:r>
            <a:r>
              <a:rPr lang="fr-FR" sz="1450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4-6 semaines</a:t>
            </a:r>
            <a:endParaRPr lang="fr-FR" sz="1450" noProof="0" dirty="0"/>
          </a:p>
        </p:txBody>
      </p:sp>
      <p:sp>
        <p:nvSpPr>
          <p:cNvPr id="18" name="Shape 16"/>
          <p:cNvSpPr/>
          <p:nvPr/>
        </p:nvSpPr>
        <p:spPr>
          <a:xfrm>
            <a:off x="9658349" y="2481501"/>
            <a:ext cx="4435021" cy="3737848"/>
          </a:xfrm>
          <a:prstGeom prst="roundRect">
            <a:avLst>
              <a:gd name="adj" fmla="val 764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9" name="Text 17"/>
          <p:cNvSpPr/>
          <p:nvPr/>
        </p:nvSpPr>
        <p:spPr>
          <a:xfrm>
            <a:off x="9848612" y="2671763"/>
            <a:ext cx="285559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2200" b="1" noProof="0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Offre </a:t>
            </a:r>
            <a:r>
              <a:rPr lang="fr-FR" sz="2200" b="1" noProof="0" dirty="0" err="1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GIGAChad</a:t>
            </a:r>
            <a:r>
              <a:rPr lang="fr-FR" sz="2200" b="1" noProof="0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Deluxe Ultra ++</a:t>
            </a:r>
          </a:p>
        </p:txBody>
      </p:sp>
      <p:sp>
        <p:nvSpPr>
          <p:cNvPr id="20" name="Text 18"/>
          <p:cNvSpPr/>
          <p:nvPr/>
        </p:nvSpPr>
        <p:spPr>
          <a:xfrm>
            <a:off x="9848612" y="3142774"/>
            <a:ext cx="3925253" cy="118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350"/>
              </a:lnSpc>
              <a:buNone/>
            </a:pPr>
            <a:r>
              <a:rPr lang="fr-FR" sz="7450" b="1" dirty="0">
                <a:solidFill>
                  <a:srgbClr val="FFFFFF"/>
                </a:solidFill>
                <a:latin typeface="Lato Bold" pitchFamily="34" charset="0"/>
                <a:cs typeface="Lato Bold" pitchFamily="34" charset="-120"/>
              </a:rPr>
              <a:t>9</a:t>
            </a:r>
            <a:r>
              <a:rPr lang="fr-FR" sz="7450" b="1" noProof="0" dirty="0">
                <a:solidFill>
                  <a:srgbClr val="FFFFFF"/>
                </a:solidFill>
                <a:latin typeface="Lato Bold" pitchFamily="34" charset="0"/>
                <a:cs typeface="Lato Bold" pitchFamily="34" charset="-120"/>
              </a:rPr>
              <a:t>800€</a:t>
            </a:r>
            <a:endParaRPr lang="fr-FR" sz="7450" noProof="0" dirty="0"/>
          </a:p>
        </p:txBody>
      </p:sp>
      <p:sp>
        <p:nvSpPr>
          <p:cNvPr id="21" name="Text 19"/>
          <p:cNvSpPr/>
          <p:nvPr/>
        </p:nvSpPr>
        <p:spPr>
          <a:xfrm>
            <a:off x="9848612" y="4446746"/>
            <a:ext cx="392525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Configuration et déploiement : 7 300€</a:t>
            </a:r>
            <a:endParaRPr lang="fr-FR" sz="1450" noProof="0" dirty="0"/>
          </a:p>
        </p:txBody>
      </p:sp>
      <p:sp>
        <p:nvSpPr>
          <p:cNvPr id="22" name="Text 20"/>
          <p:cNvSpPr/>
          <p:nvPr/>
        </p:nvSpPr>
        <p:spPr>
          <a:xfrm>
            <a:off x="9848612" y="4865489"/>
            <a:ext cx="392525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Maintenance annuelle : 2 500€</a:t>
            </a:r>
            <a:endParaRPr lang="fr-FR" sz="1450" noProof="0" dirty="0"/>
          </a:p>
        </p:txBody>
      </p:sp>
      <p:sp>
        <p:nvSpPr>
          <p:cNvPr id="23" name="Shape 21"/>
          <p:cNvSpPr/>
          <p:nvPr/>
        </p:nvSpPr>
        <p:spPr>
          <a:xfrm>
            <a:off x="9848612" y="5479226"/>
            <a:ext cx="3925253" cy="31313"/>
          </a:xfrm>
          <a:prstGeom prst="rect">
            <a:avLst/>
          </a:prstGeom>
          <a:solidFill>
            <a:srgbClr val="4A4A45">
              <a:alpha val="5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24" name="Text 22"/>
          <p:cNvSpPr/>
          <p:nvPr/>
        </p:nvSpPr>
        <p:spPr>
          <a:xfrm>
            <a:off x="9848612" y="5724525"/>
            <a:ext cx="392525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b="1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Délai de livraison :</a:t>
            </a:r>
            <a:r>
              <a:rPr lang="fr-FR" sz="1450" noProof="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4-6 semaines</a:t>
            </a:r>
            <a:endParaRPr lang="fr-FR" sz="1450" noProof="0" dirty="0"/>
          </a:p>
        </p:txBody>
      </p:sp>
      <p:sp>
        <p:nvSpPr>
          <p:cNvPr id="25" name="Shape 23"/>
          <p:cNvSpPr/>
          <p:nvPr/>
        </p:nvSpPr>
        <p:spPr>
          <a:xfrm>
            <a:off x="666274" y="6433423"/>
            <a:ext cx="13297852" cy="808792"/>
          </a:xfrm>
          <a:prstGeom prst="roundRect">
            <a:avLst>
              <a:gd name="adj" fmla="val 3531"/>
            </a:avLst>
          </a:prstGeom>
          <a:solidFill>
            <a:srgbClr val="DBDBD7"/>
          </a:solidFill>
          <a:ln/>
        </p:spPr>
        <p:txBody>
          <a:bodyPr/>
          <a:lstStyle/>
          <a:p>
            <a:endParaRPr lang="fr-FR" noProof="0" dirty="0"/>
          </a:p>
        </p:txBody>
      </p:sp>
      <p:pic>
        <p:nvPicPr>
          <p:cNvPr id="2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536" y="6725603"/>
            <a:ext cx="237887" cy="190262"/>
          </a:xfrm>
          <a:prstGeom prst="rect">
            <a:avLst/>
          </a:prstGeom>
        </p:spPr>
      </p:pic>
      <p:sp>
        <p:nvSpPr>
          <p:cNvPr id="27" name="Text 24"/>
          <p:cNvSpPr/>
          <p:nvPr/>
        </p:nvSpPr>
        <p:spPr>
          <a:xfrm>
            <a:off x="1284684" y="6671191"/>
            <a:ext cx="12489180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b="1" noProof="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Tous les tarifs incluent :</a:t>
            </a:r>
            <a:r>
              <a:rPr lang="fr-FR" sz="1450" noProof="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Formation complète, documentation technique, hébergement première année, et support technique pendant 3 mois.</a:t>
            </a:r>
            <a:endParaRPr lang="fr-FR" sz="1450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6417BA-8A57-9665-A282-DF7BADFA0B02}"/>
              </a:ext>
            </a:extLst>
          </p:cNvPr>
          <p:cNvSpPr/>
          <p:nvPr/>
        </p:nvSpPr>
        <p:spPr>
          <a:xfrm>
            <a:off x="12701239" y="7549376"/>
            <a:ext cx="1929161" cy="680224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2702" y="520660"/>
            <a:ext cx="9206627" cy="591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fr-FR" sz="370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Prêt à Transformer Votre Vision en Réalité ?</a:t>
            </a:r>
            <a:endParaRPr lang="fr-FR" sz="3700" noProof="0" dirty="0"/>
          </a:p>
        </p:txBody>
      </p:sp>
      <p:sp>
        <p:nvSpPr>
          <p:cNvPr id="3" name="Text 1"/>
          <p:cNvSpPr/>
          <p:nvPr/>
        </p:nvSpPr>
        <p:spPr>
          <a:xfrm>
            <a:off x="662702" y="1566743"/>
            <a:ext cx="7798117" cy="606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Chez </a:t>
            </a:r>
            <a:r>
              <a:rPr lang="fr-FR" sz="1450" b="1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GIGAGAD ENTERTAINMENT</a:t>
            </a:r>
            <a:r>
              <a:rPr lang="fr-FR" sz="14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nous combinons expertise technique, créativité et engagement pour créer des solutions web qui dépassent vos attentes.</a:t>
            </a:r>
            <a:endParaRPr lang="fr-FR" sz="1450" noProof="0" dirty="0"/>
          </a:p>
        </p:txBody>
      </p:sp>
      <p:sp>
        <p:nvSpPr>
          <p:cNvPr id="4" name="Text 2"/>
          <p:cNvSpPr/>
          <p:nvPr/>
        </p:nvSpPr>
        <p:spPr>
          <a:xfrm>
            <a:off x="662702" y="2343150"/>
            <a:ext cx="7798117" cy="606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Notre équipe passionnée est prête à vous accompagner dans chaque étape de votre projet, de la conception initiale au déploiement final.</a:t>
            </a:r>
            <a:endParaRPr lang="fr-FR" sz="1450" noProof="0" dirty="0"/>
          </a:p>
        </p:txBody>
      </p:sp>
      <p:sp>
        <p:nvSpPr>
          <p:cNvPr id="5" name="Text 3"/>
          <p:cNvSpPr/>
          <p:nvPr/>
        </p:nvSpPr>
        <p:spPr>
          <a:xfrm>
            <a:off x="662702" y="3138488"/>
            <a:ext cx="3344704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fr-FR" sz="185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Contactez-nous dès aujourd'hui</a:t>
            </a:r>
            <a:endParaRPr lang="fr-FR" sz="1850" noProof="0" dirty="0"/>
          </a:p>
        </p:txBody>
      </p:sp>
      <p:sp>
        <p:nvSpPr>
          <p:cNvPr id="6" name="Text 4"/>
          <p:cNvSpPr/>
          <p:nvPr/>
        </p:nvSpPr>
        <p:spPr>
          <a:xfrm>
            <a:off x="662702" y="3623667"/>
            <a:ext cx="7798117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Planifions ensemble votre succès digital et donnons vie à votre projet innovant.</a:t>
            </a:r>
            <a:endParaRPr lang="fr-FR" sz="1450" noProof="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0402" y="1609368"/>
            <a:ext cx="5044797" cy="5044797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662702" y="7080171"/>
            <a:ext cx="426006" cy="426006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9" name="Text 6"/>
          <p:cNvSpPr/>
          <p:nvPr/>
        </p:nvSpPr>
        <p:spPr>
          <a:xfrm>
            <a:off x="1278017" y="7145179"/>
            <a:ext cx="3661886" cy="5917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fr-FR" sz="185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Consultation gratuite de 30 minutes</a:t>
            </a:r>
            <a:endParaRPr lang="fr-FR" sz="1850" noProof="0" dirty="0"/>
          </a:p>
        </p:txBody>
      </p:sp>
      <p:sp>
        <p:nvSpPr>
          <p:cNvPr id="10" name="Text 7"/>
          <p:cNvSpPr/>
          <p:nvPr/>
        </p:nvSpPr>
        <p:spPr>
          <a:xfrm>
            <a:off x="1278017" y="7850505"/>
            <a:ext cx="3661886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Discutons de vos besoins spécifiques</a:t>
            </a:r>
            <a:endParaRPr lang="fr-FR" sz="1450" noProof="0" dirty="0"/>
          </a:p>
        </p:txBody>
      </p:sp>
      <p:sp>
        <p:nvSpPr>
          <p:cNvPr id="11" name="Shape 8"/>
          <p:cNvSpPr/>
          <p:nvPr/>
        </p:nvSpPr>
        <p:spPr>
          <a:xfrm>
            <a:off x="5176599" y="7080171"/>
            <a:ext cx="426006" cy="426006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Text 9"/>
          <p:cNvSpPr/>
          <p:nvPr/>
        </p:nvSpPr>
        <p:spPr>
          <a:xfrm>
            <a:off x="5791914" y="7145179"/>
            <a:ext cx="2410301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fr-FR" sz="185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Devis détaillé sous 48h</a:t>
            </a:r>
            <a:endParaRPr lang="fr-FR" sz="1850" noProof="0" dirty="0"/>
          </a:p>
        </p:txBody>
      </p:sp>
      <p:sp>
        <p:nvSpPr>
          <p:cNvPr id="13" name="Text 10"/>
          <p:cNvSpPr/>
          <p:nvPr/>
        </p:nvSpPr>
        <p:spPr>
          <a:xfrm>
            <a:off x="5791914" y="7554635"/>
            <a:ext cx="3661886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Transparence totale sur les coûts et délais</a:t>
            </a:r>
            <a:endParaRPr lang="fr-FR" sz="1450" noProof="0" dirty="0"/>
          </a:p>
        </p:txBody>
      </p:sp>
      <p:sp>
        <p:nvSpPr>
          <p:cNvPr id="14" name="Shape 11"/>
          <p:cNvSpPr/>
          <p:nvPr/>
        </p:nvSpPr>
        <p:spPr>
          <a:xfrm>
            <a:off x="9690497" y="7080171"/>
            <a:ext cx="426006" cy="426006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5" name="Text 12"/>
          <p:cNvSpPr/>
          <p:nvPr/>
        </p:nvSpPr>
        <p:spPr>
          <a:xfrm>
            <a:off x="10305812" y="7145179"/>
            <a:ext cx="2367082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fr-FR" sz="185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Garantie satisfaction</a:t>
            </a:r>
            <a:endParaRPr lang="fr-FR" sz="1850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54AC1E-99D5-39EC-AD77-D2D7872E5A62}"/>
              </a:ext>
            </a:extLst>
          </p:cNvPr>
          <p:cNvSpPr/>
          <p:nvPr/>
        </p:nvSpPr>
        <p:spPr>
          <a:xfrm>
            <a:off x="12790449" y="7736920"/>
            <a:ext cx="1839951" cy="49268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 13"/>
          <p:cNvSpPr/>
          <p:nvPr/>
        </p:nvSpPr>
        <p:spPr>
          <a:xfrm>
            <a:off x="10305812" y="7554635"/>
            <a:ext cx="3661886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fr-FR" sz="14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Votre réussite est notre priorité absolue</a:t>
            </a:r>
            <a:endParaRPr lang="fr-FR" sz="1450" noProof="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6171"/>
            <a:ext cx="66228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fr-FR" sz="445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Notre Équipe d'Excellence</a:t>
            </a:r>
            <a:endParaRPr lang="fr-FR" sz="4450" noProof="0" dirty="0"/>
          </a:p>
        </p:txBody>
      </p:sp>
      <p:sp>
        <p:nvSpPr>
          <p:cNvPr id="3" name="Text 1"/>
          <p:cNvSpPr/>
          <p:nvPr/>
        </p:nvSpPr>
        <p:spPr>
          <a:xfrm>
            <a:off x="793790" y="19585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Trois experts passionnés dédiés à la réussite de vos projets digitaux</a:t>
            </a:r>
            <a:endParaRPr lang="fr-FR" sz="1750" noProof="0" dirty="0"/>
          </a:p>
        </p:txBody>
      </p:sp>
      <p:sp>
        <p:nvSpPr>
          <p:cNvPr id="5" name="Text 2"/>
          <p:cNvSpPr/>
          <p:nvPr/>
        </p:nvSpPr>
        <p:spPr>
          <a:xfrm>
            <a:off x="793790" y="58543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22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Directeur Technique</a:t>
            </a:r>
            <a:endParaRPr lang="fr-FR" sz="2200" noProof="0" dirty="0"/>
          </a:p>
        </p:txBody>
      </p:sp>
      <p:sp>
        <p:nvSpPr>
          <p:cNvPr id="6" name="Text 3"/>
          <p:cNvSpPr/>
          <p:nvPr/>
        </p:nvSpPr>
        <p:spPr>
          <a:xfrm>
            <a:off x="793790" y="6344722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Architecte de solutions innovantes,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Pilote la vision technologique et garantit l'excellence technique de chaque projet.</a:t>
            </a:r>
            <a:endParaRPr lang="fr-FR" sz="1750" noProof="0" dirty="0"/>
          </a:p>
        </p:txBody>
      </p:sp>
      <p:sp>
        <p:nvSpPr>
          <p:cNvPr id="8" name="Text 4"/>
          <p:cNvSpPr/>
          <p:nvPr/>
        </p:nvSpPr>
        <p:spPr>
          <a:xfrm>
            <a:off x="5235893" y="58543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22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Lead </a:t>
            </a:r>
            <a:r>
              <a:rPr lang="fr-FR" sz="2200" b="1" noProof="0" dirty="0" err="1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Developer</a:t>
            </a:r>
            <a:endParaRPr lang="fr-FR" sz="2200" noProof="0" dirty="0"/>
          </a:p>
        </p:txBody>
      </p:sp>
      <p:sp>
        <p:nvSpPr>
          <p:cNvPr id="9" name="Text 5"/>
          <p:cNvSpPr/>
          <p:nvPr/>
        </p:nvSpPr>
        <p:spPr>
          <a:xfrm>
            <a:off x="5235893" y="6344722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Expert en développement full-stack Transforme les concepts en applications robustes et performantes.</a:t>
            </a:r>
            <a:endParaRPr lang="fr-FR" sz="1750" noProof="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576632"/>
            <a:ext cx="2994184" cy="299418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58543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22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Designer UX/UI</a:t>
            </a:r>
            <a:endParaRPr lang="fr-FR" sz="2200" noProof="0" dirty="0"/>
          </a:p>
        </p:txBody>
      </p:sp>
      <p:sp>
        <p:nvSpPr>
          <p:cNvPr id="12" name="Text 7"/>
          <p:cNvSpPr/>
          <p:nvPr/>
        </p:nvSpPr>
        <p:spPr>
          <a:xfrm>
            <a:off x="9677995" y="6344722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Créateur d'expériences utilisateur exceptionnelles, conçoit des interfaces élégantes et intuitives.</a:t>
            </a:r>
            <a:endParaRPr lang="fr-FR" sz="1750" noProof="0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FDC0763-6FDB-EE2E-2F97-A782FA5E3252}"/>
              </a:ext>
            </a:extLst>
          </p:cNvPr>
          <p:cNvSpPr/>
          <p:nvPr/>
        </p:nvSpPr>
        <p:spPr>
          <a:xfrm>
            <a:off x="793790" y="2534007"/>
            <a:ext cx="2994184" cy="2994184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EC06B991-DC55-C168-6664-93284EE91B7B}"/>
              </a:ext>
            </a:extLst>
          </p:cNvPr>
          <p:cNvSpPr/>
          <p:nvPr/>
        </p:nvSpPr>
        <p:spPr>
          <a:xfrm>
            <a:off x="5235892" y="2617708"/>
            <a:ext cx="2994184" cy="2994184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F442EC58-8EAB-6FEF-6035-020C31078189}"/>
              </a:ext>
            </a:extLst>
          </p:cNvPr>
          <p:cNvSpPr/>
          <p:nvPr/>
        </p:nvSpPr>
        <p:spPr>
          <a:xfrm>
            <a:off x="9677994" y="2534007"/>
            <a:ext cx="2994184" cy="2994184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DA7888-C252-CC9E-DBB7-6271354EF38B}"/>
              </a:ext>
            </a:extLst>
          </p:cNvPr>
          <p:cNvSpPr/>
          <p:nvPr/>
        </p:nvSpPr>
        <p:spPr>
          <a:xfrm>
            <a:off x="12701239" y="7549376"/>
            <a:ext cx="1929161" cy="680224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fr-FR" sz="445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Notre Mission</a:t>
            </a:r>
            <a:endParaRPr lang="fr-FR" sz="4450" noProof="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4562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Concevoir et déployer une </a:t>
            </a:r>
            <a:r>
              <a:rPr lang="fr-FR" b="1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 applicative web innovante</a:t>
            </a: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permettant, à partir de la saisie d'un millésime, de déterminer de manière automatisée son caractère bissextile.</a:t>
            </a:r>
            <a:endParaRPr lang="fr-FR" noProof="0" dirty="0"/>
          </a:p>
        </p:txBody>
      </p:sp>
      <p:sp>
        <p:nvSpPr>
          <p:cNvPr id="5" name="Text 2"/>
          <p:cNvSpPr/>
          <p:nvPr/>
        </p:nvSpPr>
        <p:spPr>
          <a:xfrm>
            <a:off x="6239828" y="3438406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Notre plateforme génère dynamiquement l'ensemble des </a:t>
            </a:r>
            <a:r>
              <a:rPr lang="fr-FR" b="1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échéances liturgiques majeures</a:t>
            </a: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du calendrier catholique, offrant une expérience utilisateur intégrée, fiable et à haute valeur ajoutée.</a:t>
            </a:r>
            <a:endParaRPr lang="fr-FR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7D2F15-AC8D-87A4-0DF5-15A8EA2313DF}"/>
              </a:ext>
            </a:extLst>
          </p:cNvPr>
          <p:cNvSpPr/>
          <p:nvPr/>
        </p:nvSpPr>
        <p:spPr>
          <a:xfrm>
            <a:off x="12701239" y="7549376"/>
            <a:ext cx="1929161" cy="680224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3160" y="756999"/>
            <a:ext cx="7650480" cy="1333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fr-FR" sz="420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Une Solution Complète et Innovante</a:t>
            </a:r>
            <a:endParaRPr lang="fr-FR" sz="4200" noProof="0" dirty="0"/>
          </a:p>
        </p:txBody>
      </p:sp>
      <p:sp>
        <p:nvSpPr>
          <p:cNvPr id="4" name="Shape 1"/>
          <p:cNvSpPr/>
          <p:nvPr/>
        </p:nvSpPr>
        <p:spPr>
          <a:xfrm>
            <a:off x="6233160" y="2410778"/>
            <a:ext cx="3718560" cy="2765584"/>
          </a:xfrm>
          <a:prstGeom prst="roundRect">
            <a:avLst>
              <a:gd name="adj" fmla="val 115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" name="Shape 2"/>
          <p:cNvSpPr/>
          <p:nvPr/>
        </p:nvSpPr>
        <p:spPr>
          <a:xfrm>
            <a:off x="6446520" y="2624137"/>
            <a:ext cx="640080" cy="640080"/>
          </a:xfrm>
          <a:prstGeom prst="roundRect">
            <a:avLst>
              <a:gd name="adj" fmla="val 14284286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fr-FR" noProof="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2494" y="2800112"/>
            <a:ext cx="288012" cy="28801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46520" y="3477578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1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Calcul Automatisé</a:t>
            </a:r>
            <a:endParaRPr lang="fr-FR" sz="2100" noProof="0" dirty="0"/>
          </a:p>
        </p:txBody>
      </p:sp>
      <p:sp>
        <p:nvSpPr>
          <p:cNvPr id="8" name="Text 4"/>
          <p:cNvSpPr/>
          <p:nvPr/>
        </p:nvSpPr>
        <p:spPr>
          <a:xfrm>
            <a:off x="6446520" y="3938945"/>
            <a:ext cx="3291840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fr-FR" sz="16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Détection instantanée des années bissextiles avec précision algorithmique garantie.</a:t>
            </a:r>
            <a:endParaRPr lang="fr-FR" sz="1650" noProof="0" dirty="0"/>
          </a:p>
        </p:txBody>
      </p:sp>
      <p:sp>
        <p:nvSpPr>
          <p:cNvPr id="9" name="Shape 5"/>
          <p:cNvSpPr/>
          <p:nvPr/>
        </p:nvSpPr>
        <p:spPr>
          <a:xfrm>
            <a:off x="10165080" y="2410778"/>
            <a:ext cx="3718560" cy="2765584"/>
          </a:xfrm>
          <a:prstGeom prst="roundRect">
            <a:avLst>
              <a:gd name="adj" fmla="val 115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0" name="Shape 6"/>
          <p:cNvSpPr/>
          <p:nvPr/>
        </p:nvSpPr>
        <p:spPr>
          <a:xfrm>
            <a:off x="10378440" y="2624137"/>
            <a:ext cx="640080" cy="640080"/>
          </a:xfrm>
          <a:prstGeom prst="roundRect">
            <a:avLst>
              <a:gd name="adj" fmla="val 14284286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fr-FR" noProof="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54414" y="2800112"/>
            <a:ext cx="288012" cy="28801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78440" y="3477578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1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Calendrier Liturgique</a:t>
            </a:r>
            <a:endParaRPr lang="fr-FR" sz="2100" noProof="0" dirty="0"/>
          </a:p>
        </p:txBody>
      </p:sp>
      <p:sp>
        <p:nvSpPr>
          <p:cNvPr id="13" name="Text 8"/>
          <p:cNvSpPr/>
          <p:nvPr/>
        </p:nvSpPr>
        <p:spPr>
          <a:xfrm>
            <a:off x="10378440" y="3938945"/>
            <a:ext cx="3291840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fr-FR" sz="16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Génération complète des fêtes religieuses catholiques pour chaque année saisie.</a:t>
            </a:r>
            <a:endParaRPr lang="fr-FR" sz="1650" noProof="0" dirty="0"/>
          </a:p>
        </p:txBody>
      </p:sp>
      <p:sp>
        <p:nvSpPr>
          <p:cNvPr id="14" name="Shape 9"/>
          <p:cNvSpPr/>
          <p:nvPr/>
        </p:nvSpPr>
        <p:spPr>
          <a:xfrm>
            <a:off x="6233160" y="5389721"/>
            <a:ext cx="7650480" cy="2082879"/>
          </a:xfrm>
          <a:prstGeom prst="roundRect">
            <a:avLst>
              <a:gd name="adj" fmla="val 153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5" name="Shape 10"/>
          <p:cNvSpPr/>
          <p:nvPr/>
        </p:nvSpPr>
        <p:spPr>
          <a:xfrm>
            <a:off x="6446520" y="5603081"/>
            <a:ext cx="640080" cy="640080"/>
          </a:xfrm>
          <a:prstGeom prst="roundRect">
            <a:avLst>
              <a:gd name="adj" fmla="val 14284286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fr-FR" noProof="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22494" y="5779056"/>
            <a:ext cx="288012" cy="28801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446520" y="6456521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1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Expérience Optimale</a:t>
            </a:r>
            <a:endParaRPr lang="fr-FR" sz="2100" noProof="0" dirty="0"/>
          </a:p>
        </p:txBody>
      </p:sp>
      <p:sp>
        <p:nvSpPr>
          <p:cNvPr id="18" name="Text 12"/>
          <p:cNvSpPr/>
          <p:nvPr/>
        </p:nvSpPr>
        <p:spPr>
          <a:xfrm>
            <a:off x="6446520" y="6917888"/>
            <a:ext cx="722376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fr-FR" sz="16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Interface intuitive et responsive, accessible sur tous vos appareils.</a:t>
            </a:r>
            <a:endParaRPr lang="fr-FR" sz="1650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540875-320B-1A0C-C925-680F018AA4ED}"/>
              </a:ext>
            </a:extLst>
          </p:cNvPr>
          <p:cNvSpPr/>
          <p:nvPr/>
        </p:nvSpPr>
        <p:spPr>
          <a:xfrm>
            <a:off x="12701239" y="7549376"/>
            <a:ext cx="1929161" cy="680224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955" y="615196"/>
            <a:ext cx="8919686" cy="699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fr-FR" sz="440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Trois Offres Adaptées à Vos Besoins</a:t>
            </a:r>
            <a:endParaRPr lang="fr-FR" sz="4400" noProof="0" dirty="0"/>
          </a:p>
        </p:txBody>
      </p:sp>
      <p:sp>
        <p:nvSpPr>
          <p:cNvPr id="3" name="Text 1"/>
          <p:cNvSpPr/>
          <p:nvPr/>
        </p:nvSpPr>
        <p:spPr>
          <a:xfrm>
            <a:off x="782955" y="1761768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Choisissez la formule qui correspond parfaitement à vos objectifs et votre budget</a:t>
            </a:r>
            <a:endParaRPr lang="fr-FR" sz="1750" noProof="0" dirty="0"/>
          </a:p>
        </p:txBody>
      </p:sp>
      <p:sp>
        <p:nvSpPr>
          <p:cNvPr id="4" name="Shape 2"/>
          <p:cNvSpPr/>
          <p:nvPr/>
        </p:nvSpPr>
        <p:spPr>
          <a:xfrm>
            <a:off x="782955" y="2371249"/>
            <a:ext cx="4205645" cy="5244941"/>
          </a:xfrm>
          <a:prstGeom prst="roundRect">
            <a:avLst>
              <a:gd name="adj" fmla="val 798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5" name="Shape 3"/>
          <p:cNvSpPr/>
          <p:nvPr/>
        </p:nvSpPr>
        <p:spPr>
          <a:xfrm>
            <a:off x="813435" y="2401729"/>
            <a:ext cx="4144685" cy="671155"/>
          </a:xfrm>
          <a:prstGeom prst="rect">
            <a:avLst/>
          </a:prstGeom>
          <a:solidFill>
            <a:srgbClr val="E5DFD2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" name="Text 4"/>
          <p:cNvSpPr/>
          <p:nvPr/>
        </p:nvSpPr>
        <p:spPr>
          <a:xfrm>
            <a:off x="2717959" y="2527578"/>
            <a:ext cx="335518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6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fr-FR" sz="2600" noProof="0" dirty="0"/>
          </a:p>
        </p:txBody>
      </p:sp>
      <p:sp>
        <p:nvSpPr>
          <p:cNvPr id="7" name="Text 5"/>
          <p:cNvSpPr/>
          <p:nvPr/>
        </p:nvSpPr>
        <p:spPr>
          <a:xfrm>
            <a:off x="1037153" y="3296603"/>
            <a:ext cx="3355777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fr-FR" sz="26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Offre </a:t>
            </a:r>
            <a:r>
              <a:rPr lang="fr-FR" sz="2600" b="1" noProof="0" dirty="0" err="1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GIGADèche</a:t>
            </a:r>
            <a:endParaRPr lang="fr-FR" sz="2600" noProof="0" dirty="0"/>
          </a:p>
        </p:txBody>
      </p:sp>
      <p:sp>
        <p:nvSpPr>
          <p:cNvPr id="8" name="Text 6"/>
          <p:cNvSpPr/>
          <p:nvPr/>
        </p:nvSpPr>
        <p:spPr>
          <a:xfrm>
            <a:off x="1037153" y="3976814"/>
            <a:ext cx="3697248" cy="1073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Idéale pour démarrer rapidement avec les fonctionnalités essentielles et un excellent rapport qualité-prix.</a:t>
            </a:r>
            <a:endParaRPr lang="fr-FR" sz="1750" noProof="0" dirty="0"/>
          </a:p>
        </p:txBody>
      </p:sp>
      <p:sp>
        <p:nvSpPr>
          <p:cNvPr id="9" name="Text 7"/>
          <p:cNvSpPr/>
          <p:nvPr/>
        </p:nvSpPr>
        <p:spPr>
          <a:xfrm>
            <a:off x="1037153" y="5388687"/>
            <a:ext cx="369724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Fonctionnalités de base complètes</a:t>
            </a:r>
            <a:endParaRPr lang="fr-FR" sz="1750" noProof="0" dirty="0"/>
          </a:p>
        </p:txBody>
      </p:sp>
      <p:sp>
        <p:nvSpPr>
          <p:cNvPr id="10" name="Text 8"/>
          <p:cNvSpPr/>
          <p:nvPr/>
        </p:nvSpPr>
        <p:spPr>
          <a:xfrm>
            <a:off x="1037094" y="6257107"/>
            <a:ext cx="369724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Déploiement rapide sous 2 semaines</a:t>
            </a:r>
            <a:endParaRPr lang="fr-FR" sz="1750" noProof="0" dirty="0"/>
          </a:p>
        </p:txBody>
      </p:sp>
      <p:sp>
        <p:nvSpPr>
          <p:cNvPr id="11" name="Text 9"/>
          <p:cNvSpPr/>
          <p:nvPr/>
        </p:nvSpPr>
        <p:spPr>
          <a:xfrm>
            <a:off x="1037094" y="7004090"/>
            <a:ext cx="3697248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Support technique inclus</a:t>
            </a:r>
            <a:endParaRPr lang="fr-FR" sz="1750" noProof="0" dirty="0"/>
          </a:p>
        </p:txBody>
      </p:sp>
      <p:sp>
        <p:nvSpPr>
          <p:cNvPr id="12" name="Shape 10"/>
          <p:cNvSpPr/>
          <p:nvPr/>
        </p:nvSpPr>
        <p:spPr>
          <a:xfrm>
            <a:off x="5212318" y="2371249"/>
            <a:ext cx="4205645" cy="5244941"/>
          </a:xfrm>
          <a:prstGeom prst="roundRect">
            <a:avLst>
              <a:gd name="adj" fmla="val 798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3" name="Shape 11"/>
          <p:cNvSpPr/>
          <p:nvPr/>
        </p:nvSpPr>
        <p:spPr>
          <a:xfrm>
            <a:off x="5242798" y="2401729"/>
            <a:ext cx="4144685" cy="671155"/>
          </a:xfrm>
          <a:prstGeom prst="rect">
            <a:avLst/>
          </a:prstGeom>
          <a:solidFill>
            <a:srgbClr val="E5DFD2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4" name="Text 12"/>
          <p:cNvSpPr/>
          <p:nvPr/>
        </p:nvSpPr>
        <p:spPr>
          <a:xfrm>
            <a:off x="7147322" y="2527578"/>
            <a:ext cx="335518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6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fr-FR" sz="2600" noProof="0" dirty="0"/>
          </a:p>
        </p:txBody>
      </p:sp>
      <p:sp>
        <p:nvSpPr>
          <p:cNvPr id="15" name="Text 13"/>
          <p:cNvSpPr/>
          <p:nvPr/>
        </p:nvSpPr>
        <p:spPr>
          <a:xfrm>
            <a:off x="5466517" y="3296603"/>
            <a:ext cx="3355777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fr-FR" sz="26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Offre </a:t>
            </a:r>
            <a:r>
              <a:rPr lang="fr-FR" sz="2600" b="1" noProof="0" dirty="0" err="1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GIGARiche</a:t>
            </a:r>
            <a:endParaRPr lang="fr-FR" sz="2600" noProof="0" dirty="0"/>
          </a:p>
        </p:txBody>
      </p:sp>
      <p:sp>
        <p:nvSpPr>
          <p:cNvPr id="16" name="Text 14"/>
          <p:cNvSpPr/>
          <p:nvPr/>
        </p:nvSpPr>
        <p:spPr>
          <a:xfrm>
            <a:off x="5466517" y="3976411"/>
            <a:ext cx="3697248" cy="1431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 solution équilibrée combinant puissance, flexibilité et personnalisation avancée pour votre croissance.</a:t>
            </a:r>
            <a:endParaRPr lang="fr-FR" sz="1750" noProof="0" dirty="0"/>
          </a:p>
        </p:txBody>
      </p:sp>
      <p:sp>
        <p:nvSpPr>
          <p:cNvPr id="17" name="Text 15"/>
          <p:cNvSpPr/>
          <p:nvPr/>
        </p:nvSpPr>
        <p:spPr>
          <a:xfrm>
            <a:off x="5466517" y="5501881"/>
            <a:ext cx="369724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Toutes les fonctionnalités standard</a:t>
            </a:r>
            <a:endParaRPr lang="fr-FR" sz="1750" noProof="0" dirty="0"/>
          </a:p>
        </p:txBody>
      </p:sp>
      <p:sp>
        <p:nvSpPr>
          <p:cNvPr id="18" name="Text 16"/>
          <p:cNvSpPr/>
          <p:nvPr/>
        </p:nvSpPr>
        <p:spPr>
          <a:xfrm>
            <a:off x="5466457" y="6288286"/>
            <a:ext cx="369724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Options de personnalisation étendues</a:t>
            </a:r>
            <a:endParaRPr lang="fr-FR" sz="1750" noProof="0" dirty="0"/>
          </a:p>
        </p:txBody>
      </p:sp>
      <p:sp>
        <p:nvSpPr>
          <p:cNvPr id="19" name="Text 17"/>
          <p:cNvSpPr/>
          <p:nvPr/>
        </p:nvSpPr>
        <p:spPr>
          <a:xfrm>
            <a:off x="5466517" y="7097952"/>
            <a:ext cx="3697248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Formation utilisateurs incluse</a:t>
            </a:r>
            <a:endParaRPr lang="fr-FR" sz="1750" noProof="0" dirty="0"/>
          </a:p>
        </p:txBody>
      </p:sp>
      <p:sp>
        <p:nvSpPr>
          <p:cNvPr id="20" name="Shape 18"/>
          <p:cNvSpPr/>
          <p:nvPr/>
        </p:nvSpPr>
        <p:spPr>
          <a:xfrm>
            <a:off x="9611201" y="2371249"/>
            <a:ext cx="4205645" cy="5244941"/>
          </a:xfrm>
          <a:prstGeom prst="roundRect">
            <a:avLst>
              <a:gd name="adj" fmla="val 798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1" name="Shape 19"/>
          <p:cNvSpPr/>
          <p:nvPr/>
        </p:nvSpPr>
        <p:spPr>
          <a:xfrm>
            <a:off x="9641680" y="2401729"/>
            <a:ext cx="4144685" cy="671155"/>
          </a:xfrm>
          <a:prstGeom prst="rect">
            <a:avLst/>
          </a:prstGeom>
          <a:solidFill>
            <a:srgbClr val="E5DFD2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22" name="Text 20"/>
          <p:cNvSpPr/>
          <p:nvPr/>
        </p:nvSpPr>
        <p:spPr>
          <a:xfrm>
            <a:off x="11576685" y="2527578"/>
            <a:ext cx="335518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6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fr-FR" sz="2600" noProof="0" dirty="0"/>
          </a:p>
        </p:txBody>
      </p:sp>
      <p:sp>
        <p:nvSpPr>
          <p:cNvPr id="23" name="Text 21"/>
          <p:cNvSpPr/>
          <p:nvPr/>
        </p:nvSpPr>
        <p:spPr>
          <a:xfrm>
            <a:off x="9895880" y="3114734"/>
            <a:ext cx="3355777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fr-FR" sz="26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Offre </a:t>
            </a:r>
            <a:r>
              <a:rPr lang="fr-FR" sz="2600" b="1" noProof="0" dirty="0" err="1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GIGAChad</a:t>
            </a:r>
            <a:r>
              <a:rPr lang="fr-FR" sz="26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</a:t>
            </a:r>
          </a:p>
          <a:p>
            <a:pPr marL="0" indent="0" algn="l">
              <a:lnSpc>
                <a:spcPts val="3300"/>
              </a:lnSpc>
              <a:buNone/>
            </a:pPr>
            <a:r>
              <a:rPr lang="fr-FR" sz="2600" b="1" noProof="0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Deluxe Ultra ++</a:t>
            </a:r>
            <a:endParaRPr lang="fr-FR" sz="2600" noProof="0" dirty="0"/>
          </a:p>
        </p:txBody>
      </p:sp>
      <p:sp>
        <p:nvSpPr>
          <p:cNvPr id="24" name="Text 22"/>
          <p:cNvSpPr/>
          <p:nvPr/>
        </p:nvSpPr>
        <p:spPr>
          <a:xfrm>
            <a:off x="9895880" y="3945314"/>
            <a:ext cx="3697248" cy="1431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L'excellence ultime avec développement sur mesure, intégrations avancées et accompagnement dédié prioritaire.</a:t>
            </a:r>
            <a:endParaRPr lang="fr-FR" sz="1750" noProof="0" dirty="0"/>
          </a:p>
        </p:txBody>
      </p:sp>
      <p:sp>
        <p:nvSpPr>
          <p:cNvPr id="25" name="Text 23"/>
          <p:cNvSpPr/>
          <p:nvPr/>
        </p:nvSpPr>
        <p:spPr>
          <a:xfrm>
            <a:off x="9895880" y="5546408"/>
            <a:ext cx="369724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 entièrement personnalisée</a:t>
            </a:r>
            <a:endParaRPr lang="fr-FR" sz="1750" noProof="0" dirty="0"/>
          </a:p>
        </p:txBody>
      </p:sp>
      <p:sp>
        <p:nvSpPr>
          <p:cNvPr id="26" name="Text 24"/>
          <p:cNvSpPr/>
          <p:nvPr/>
        </p:nvSpPr>
        <p:spPr>
          <a:xfrm>
            <a:off x="9895880" y="6286931"/>
            <a:ext cx="3697248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Intégrations tierces illimitées</a:t>
            </a:r>
            <a:endParaRPr lang="fr-FR" sz="1750" noProof="0" dirty="0"/>
          </a:p>
        </p:txBody>
      </p:sp>
      <p:sp>
        <p:nvSpPr>
          <p:cNvPr id="27" name="Text 25"/>
          <p:cNvSpPr/>
          <p:nvPr/>
        </p:nvSpPr>
        <p:spPr>
          <a:xfrm>
            <a:off x="9895820" y="6748254"/>
            <a:ext cx="3697248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fr-FR" sz="1750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Support premium 24/7</a:t>
            </a:r>
            <a:endParaRPr lang="fr-FR" sz="1750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33BEFF-FF39-E0FE-D1C0-30B7CF518D90}"/>
              </a:ext>
            </a:extLst>
          </p:cNvPr>
          <p:cNvSpPr/>
          <p:nvPr/>
        </p:nvSpPr>
        <p:spPr>
          <a:xfrm>
            <a:off x="12701239" y="7719610"/>
            <a:ext cx="1929161" cy="509989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9842" y="502682"/>
            <a:ext cx="4570333" cy="571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fr-FR" sz="355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Offre </a:t>
            </a:r>
            <a:r>
              <a:rPr lang="fr-FR" sz="3550" b="1" noProof="0" dirty="0" err="1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GIGADèche</a:t>
            </a:r>
            <a:endParaRPr lang="fr-FR" sz="3550" noProof="0" dirty="0"/>
          </a:p>
        </p:txBody>
      </p:sp>
      <p:sp>
        <p:nvSpPr>
          <p:cNvPr id="3" name="Text 1"/>
          <p:cNvSpPr/>
          <p:nvPr/>
        </p:nvSpPr>
        <p:spPr>
          <a:xfrm>
            <a:off x="639842" y="1147048"/>
            <a:ext cx="4844415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fr-FR" sz="175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Parfait pour commencer votre présence digitale</a:t>
            </a:r>
            <a:endParaRPr lang="fr-FR" sz="1750" noProof="0" dirty="0"/>
          </a:p>
        </p:txBody>
      </p:sp>
      <p:pic>
        <p:nvPicPr>
          <p:cNvPr id="4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505664"/>
            <a:ext cx="6723936" cy="672393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45824" y="4000018"/>
            <a:ext cx="245066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fr-FR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Fonctionnalités Incluses</a:t>
            </a:r>
            <a:endParaRPr lang="fr-FR" noProof="0" dirty="0"/>
          </a:p>
        </p:txBody>
      </p:sp>
      <p:sp>
        <p:nvSpPr>
          <p:cNvPr id="6" name="Text 3"/>
          <p:cNvSpPr/>
          <p:nvPr/>
        </p:nvSpPr>
        <p:spPr>
          <a:xfrm>
            <a:off x="7545824" y="4468291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Interface utilisateur épurée et intuitive</a:t>
            </a:r>
            <a:endParaRPr lang="fr-FR" noProof="0" dirty="0"/>
          </a:p>
        </p:txBody>
      </p:sp>
      <p:sp>
        <p:nvSpPr>
          <p:cNvPr id="7" name="Text 4"/>
          <p:cNvSpPr/>
          <p:nvPr/>
        </p:nvSpPr>
        <p:spPr>
          <a:xfrm>
            <a:off x="7545824" y="4824645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Calcul des années bissextiles en temps réel</a:t>
            </a:r>
            <a:endParaRPr lang="fr-FR" noProof="0" dirty="0"/>
          </a:p>
        </p:txBody>
      </p:sp>
      <p:sp>
        <p:nvSpPr>
          <p:cNvPr id="8" name="Text 5"/>
          <p:cNvSpPr/>
          <p:nvPr/>
        </p:nvSpPr>
        <p:spPr>
          <a:xfrm>
            <a:off x="7545824" y="5180999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Affichage des dates liturgiques principales</a:t>
            </a:r>
            <a:endParaRPr lang="fr-FR" noProof="0" dirty="0"/>
          </a:p>
        </p:txBody>
      </p:sp>
      <p:sp>
        <p:nvSpPr>
          <p:cNvPr id="9" name="Text 6"/>
          <p:cNvSpPr/>
          <p:nvPr/>
        </p:nvSpPr>
        <p:spPr>
          <a:xfrm>
            <a:off x="7545824" y="5537353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Design responsive pour mobile et tablette</a:t>
            </a:r>
            <a:endParaRPr lang="fr-FR" noProof="0" dirty="0"/>
          </a:p>
        </p:txBody>
      </p:sp>
      <p:sp>
        <p:nvSpPr>
          <p:cNvPr id="10" name="Text 7"/>
          <p:cNvSpPr/>
          <p:nvPr/>
        </p:nvSpPr>
        <p:spPr>
          <a:xfrm>
            <a:off x="7545824" y="5893707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Performance optimisée et temps de chargement rapide</a:t>
            </a:r>
            <a:endParaRPr lang="fr-FR" noProof="0" dirty="0"/>
          </a:p>
        </p:txBody>
      </p:sp>
      <p:sp>
        <p:nvSpPr>
          <p:cNvPr id="11" name="Text 8"/>
          <p:cNvSpPr/>
          <p:nvPr/>
        </p:nvSpPr>
        <p:spPr>
          <a:xfrm>
            <a:off x="7315200" y="6350550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fr-FR" b="1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Idéal pour :</a:t>
            </a:r>
            <a:r>
              <a:rPr lang="fr-FR" noProof="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Paroisses, petites organisations religieuses, usage personnel</a:t>
            </a:r>
            <a:endParaRPr lang="fr-FR" noProof="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0DB49DF8-4B1B-CBB5-2912-485190A05E40}"/>
              </a:ext>
            </a:extLst>
          </p:cNvPr>
          <p:cNvSpPr/>
          <p:nvPr/>
        </p:nvSpPr>
        <p:spPr>
          <a:xfrm>
            <a:off x="7545824" y="2231054"/>
            <a:ext cx="6452354" cy="1586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fr-FR" dirty="0">
                <a:solidFill>
                  <a:srgbClr val="4A4A45"/>
                </a:solidFill>
                <a:latin typeface="Lato"/>
                <a:ea typeface="Lato"/>
                <a:cs typeface="Lato"/>
              </a:rPr>
              <a:t>L’offre </a:t>
            </a:r>
            <a:r>
              <a:rPr lang="fr-FR" b="1" dirty="0" err="1">
                <a:solidFill>
                  <a:srgbClr val="4A4A45"/>
                </a:solidFill>
                <a:latin typeface="Lato"/>
                <a:ea typeface="Lato"/>
                <a:cs typeface="Lato"/>
              </a:rPr>
              <a:t>GIGADèche</a:t>
            </a:r>
            <a:r>
              <a:rPr lang="fr-FR" b="1" dirty="0">
                <a:solidFill>
                  <a:srgbClr val="4A4A45"/>
                </a:solidFill>
                <a:latin typeface="Lato"/>
                <a:ea typeface="Lato"/>
                <a:cs typeface="Lato"/>
              </a:rPr>
              <a:t> </a:t>
            </a:r>
            <a:r>
              <a:rPr lang="fr-FR" dirty="0">
                <a:solidFill>
                  <a:srgbClr val="4A4A45"/>
                </a:solidFill>
                <a:latin typeface="Lato"/>
                <a:ea typeface="Lato"/>
                <a:cs typeface="Lato"/>
              </a:rPr>
              <a:t>propose une interface au design épuré, </a:t>
            </a:r>
          </a:p>
          <a:p>
            <a:pPr>
              <a:lnSpc>
                <a:spcPts val="2300"/>
              </a:lnSpc>
            </a:pPr>
            <a:r>
              <a:rPr lang="fr-FR" dirty="0">
                <a:solidFill>
                  <a:srgbClr val="4A4A45"/>
                </a:solidFill>
                <a:latin typeface="Lato"/>
                <a:ea typeface="Lato"/>
                <a:cs typeface="Lato"/>
              </a:rPr>
              <a:t>permettant à l’utilisateur de saisir une date afin de savoir </a:t>
            </a:r>
          </a:p>
          <a:p>
            <a:pPr>
              <a:lnSpc>
                <a:spcPts val="2300"/>
              </a:lnSpc>
            </a:pPr>
            <a:r>
              <a:rPr lang="fr-FR" dirty="0">
                <a:solidFill>
                  <a:srgbClr val="4A4A45"/>
                </a:solidFill>
                <a:latin typeface="Lato"/>
                <a:ea typeface="Lato"/>
                <a:cs typeface="Lato"/>
              </a:rPr>
              <a:t>immédiatement si l’année correspondante est bissextile. </a:t>
            </a:r>
          </a:p>
          <a:p>
            <a:pPr>
              <a:lnSpc>
                <a:spcPts val="2300"/>
              </a:lnSpc>
            </a:pPr>
            <a:r>
              <a:rPr lang="fr-FR" dirty="0">
                <a:solidFill>
                  <a:srgbClr val="4A4A45"/>
                </a:solidFill>
                <a:latin typeface="Lato"/>
                <a:ea typeface="Lato"/>
                <a:cs typeface="Lato"/>
              </a:rPr>
              <a:t>Elle affiche également automatiquement les principales </a:t>
            </a:r>
          </a:p>
          <a:p>
            <a:pPr>
              <a:lnSpc>
                <a:spcPts val="2300"/>
              </a:lnSpc>
            </a:pPr>
            <a:r>
              <a:rPr lang="fr-FR" dirty="0">
                <a:solidFill>
                  <a:srgbClr val="4A4A45"/>
                </a:solidFill>
                <a:latin typeface="Lato"/>
                <a:ea typeface="Lato"/>
                <a:cs typeface="Lato"/>
              </a:rPr>
              <a:t>dates clés du millésime, pour une consultation simple et intuitive.​</a:t>
            </a:r>
          </a:p>
          <a:p>
            <a:pPr algn="l">
              <a:lnSpc>
                <a:spcPts val="2300"/>
              </a:lnSpc>
              <a:buSzPct val="100000"/>
            </a:pPr>
            <a:endParaRPr lang="fr-FR" noProof="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ACAC2F02-F725-C71A-680D-0C53FA48B7AA}"/>
              </a:ext>
            </a:extLst>
          </p:cNvPr>
          <p:cNvSpPr/>
          <p:nvPr/>
        </p:nvSpPr>
        <p:spPr>
          <a:xfrm>
            <a:off x="7545824" y="1762781"/>
            <a:ext cx="245066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fr-FR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Description du produit :</a:t>
            </a:r>
            <a:endParaRPr lang="fr-FR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756C96-A6A7-4896-30E4-F5F84D36B195}"/>
              </a:ext>
            </a:extLst>
          </p:cNvPr>
          <p:cNvSpPr/>
          <p:nvPr/>
        </p:nvSpPr>
        <p:spPr>
          <a:xfrm>
            <a:off x="12701239" y="7549376"/>
            <a:ext cx="1929161" cy="680224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E3D71-5B59-5822-8C0B-E886177D5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4B54D9A-31F4-92DA-17D8-D197B21A96E7}"/>
              </a:ext>
            </a:extLst>
          </p:cNvPr>
          <p:cNvSpPr/>
          <p:nvPr/>
        </p:nvSpPr>
        <p:spPr>
          <a:xfrm>
            <a:off x="639842" y="502682"/>
            <a:ext cx="4570333" cy="571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fr-FR" sz="355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Offre G</a:t>
            </a:r>
            <a:r>
              <a:rPr lang="fr-FR" sz="35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IGA</a:t>
            </a:r>
            <a:r>
              <a:rPr lang="fr-FR" sz="355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Riche</a:t>
            </a:r>
            <a:endParaRPr lang="fr-FR" sz="3550" noProof="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94FFE44E-277A-2559-D312-9ED223CFFBBD}"/>
              </a:ext>
            </a:extLst>
          </p:cNvPr>
          <p:cNvSpPr/>
          <p:nvPr/>
        </p:nvSpPr>
        <p:spPr>
          <a:xfrm>
            <a:off x="639842" y="1147048"/>
            <a:ext cx="4844415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fr-FR" sz="175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Parfait pour </a:t>
            </a:r>
            <a:r>
              <a:rPr lang="fr-FR" sz="1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une offre complète</a:t>
            </a:r>
            <a:endParaRPr lang="fr-FR" sz="1750" noProof="0" dirty="0"/>
          </a:p>
        </p:txBody>
      </p:sp>
      <p:pic>
        <p:nvPicPr>
          <p:cNvPr id="4" name="Image 0">
            <a:extLst>
              <a:ext uri="{FF2B5EF4-FFF2-40B4-BE49-F238E27FC236}">
                <a16:creationId xmlns:a16="http://schemas.microsoft.com/office/drawing/2014/main" id="{638F12AD-1DCC-5F3D-62FA-69AB39BB08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505664"/>
            <a:ext cx="6723936" cy="6723936"/>
          </a:xfrm>
          <a:prstGeom prst="rect">
            <a:avLst/>
          </a:prstGeom>
        </p:spPr>
      </p:pic>
      <p:sp>
        <p:nvSpPr>
          <p:cNvPr id="13" name="Text 7">
            <a:extLst>
              <a:ext uri="{FF2B5EF4-FFF2-40B4-BE49-F238E27FC236}">
                <a16:creationId xmlns:a16="http://schemas.microsoft.com/office/drawing/2014/main" id="{2C8B4126-067F-218A-C5EE-58A00D7B9125}"/>
              </a:ext>
            </a:extLst>
          </p:cNvPr>
          <p:cNvSpPr/>
          <p:nvPr/>
        </p:nvSpPr>
        <p:spPr>
          <a:xfrm>
            <a:off x="7052339" y="2241803"/>
            <a:ext cx="8158632" cy="1657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  <a:buSzPct val="100000"/>
            </a:pPr>
            <a:r>
              <a:rPr lang="fr-FR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L’offre </a:t>
            </a:r>
            <a:r>
              <a:rPr lang="fr-FR" b="1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GIGARiche</a:t>
            </a:r>
            <a:r>
              <a:rPr lang="fr-FR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propose un calendrier au design soigné</a:t>
            </a:r>
          </a:p>
          <a:p>
            <a:pPr>
              <a:lnSpc>
                <a:spcPts val="2300"/>
              </a:lnSpc>
              <a:buSzPct val="100000"/>
            </a:pPr>
            <a:r>
              <a:rPr lang="fr-FR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permettant de visualiser rapidement les dates importantes d’un millésime. </a:t>
            </a:r>
          </a:p>
          <a:p>
            <a:pPr>
              <a:lnSpc>
                <a:spcPts val="2300"/>
              </a:lnSpc>
              <a:buSzPct val="100000"/>
            </a:pPr>
            <a:r>
              <a:rPr lang="fr-FR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L’utilisateur peut sélectionner un événement </a:t>
            </a:r>
          </a:p>
          <a:p>
            <a:pPr>
              <a:lnSpc>
                <a:spcPts val="2300"/>
              </a:lnSpc>
              <a:buSzPct val="100000"/>
            </a:pPr>
            <a:r>
              <a:rPr lang="fr-FR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et l’ajouter directement à Google </a:t>
            </a:r>
            <a:r>
              <a:rPr lang="fr-FR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Calendar</a:t>
            </a:r>
            <a:r>
              <a:rPr lang="fr-FR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</a:t>
            </a:r>
          </a:p>
          <a:p>
            <a:pPr>
              <a:lnSpc>
                <a:spcPts val="2300"/>
              </a:lnSpc>
              <a:buSzPct val="100000"/>
            </a:pPr>
            <a:r>
              <a:rPr lang="fr-FR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offrant ainsi une gestion simple et intuitive de ses rappels et échéances.</a:t>
            </a:r>
            <a:endParaRPr lang="fr-FR" noProof="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427FEE21-48E4-80AF-1382-6B70FCC9C812}"/>
              </a:ext>
            </a:extLst>
          </p:cNvPr>
          <p:cNvSpPr/>
          <p:nvPr/>
        </p:nvSpPr>
        <p:spPr>
          <a:xfrm>
            <a:off x="7315200" y="1730006"/>
            <a:ext cx="245066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fr-FR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Description du produit :</a:t>
            </a:r>
            <a:endParaRPr lang="fr-FR" noProof="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31F24792-D09D-D3AB-E113-2AAEBBB52AB2}"/>
              </a:ext>
            </a:extLst>
          </p:cNvPr>
          <p:cNvSpPr/>
          <p:nvPr/>
        </p:nvSpPr>
        <p:spPr>
          <a:xfrm>
            <a:off x="7315200" y="4063272"/>
            <a:ext cx="2602706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Fonctionnalités Avancées</a:t>
            </a:r>
            <a:endParaRPr lang="en-US" dirty="0"/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A32D9263-47D7-362D-051B-954DE622A103}"/>
              </a:ext>
            </a:extLst>
          </p:cNvPr>
          <p:cNvSpPr/>
          <p:nvPr/>
        </p:nvSpPr>
        <p:spPr>
          <a:xfrm>
            <a:off x="7052339" y="4542293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Toutes les fonctionnalités du site basique</a:t>
            </a:r>
            <a:endParaRPr lang="en-US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269DE4E0-568D-8C6D-0A4F-93A6F22A7A02}"/>
              </a:ext>
            </a:extLst>
          </p:cNvPr>
          <p:cNvSpPr/>
          <p:nvPr/>
        </p:nvSpPr>
        <p:spPr>
          <a:xfrm>
            <a:off x="7052339" y="4898647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Calendrier liturgique complet et détaillé</a:t>
            </a:r>
            <a:endParaRPr lang="en-US" dirty="0"/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995F52AC-648D-CF6A-86C7-E2285C1C860A}"/>
              </a:ext>
            </a:extLst>
          </p:cNvPr>
          <p:cNvSpPr/>
          <p:nvPr/>
        </p:nvSpPr>
        <p:spPr>
          <a:xfrm>
            <a:off x="7052339" y="5284235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Notifications et rappels personnalisables</a:t>
            </a:r>
            <a:endParaRPr lang="en-US" dirty="0"/>
          </a:p>
        </p:txBody>
      </p:sp>
      <p:sp>
        <p:nvSpPr>
          <p:cNvPr id="21" name="Text 9">
            <a:extLst>
              <a:ext uri="{FF2B5EF4-FFF2-40B4-BE49-F238E27FC236}">
                <a16:creationId xmlns:a16="http://schemas.microsoft.com/office/drawing/2014/main" id="{FD758455-172F-E839-3465-2EEFE13661D9}"/>
              </a:ext>
            </a:extLst>
          </p:cNvPr>
          <p:cNvSpPr/>
          <p:nvPr/>
        </p:nvSpPr>
        <p:spPr>
          <a:xfrm>
            <a:off x="7052339" y="5717188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Idéal pour :</a:t>
            </a: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Diocèses, institutions éducatives religieuses, </a:t>
            </a:r>
          </a:p>
          <a:p>
            <a:pPr marL="0" indent="0" algn="l">
              <a:lnSpc>
                <a:spcPts val="2300"/>
              </a:lnSpc>
              <a:buNone/>
            </a:pPr>
            <a:r>
              <a:rPr lang="en-US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communautés</a:t>
            </a: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actives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D9CF95-7F30-04D2-7FDE-B6DC8A2B7CCF}"/>
              </a:ext>
            </a:extLst>
          </p:cNvPr>
          <p:cNvSpPr/>
          <p:nvPr/>
        </p:nvSpPr>
        <p:spPr>
          <a:xfrm>
            <a:off x="12701239" y="7549376"/>
            <a:ext cx="1929161" cy="680224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9576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B7374-8C4D-2C1B-0700-84C8AD657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B72E940-6E73-4913-EE56-3FD052DB04E9}"/>
              </a:ext>
            </a:extLst>
          </p:cNvPr>
          <p:cNvSpPr/>
          <p:nvPr/>
        </p:nvSpPr>
        <p:spPr>
          <a:xfrm>
            <a:off x="639842" y="502682"/>
            <a:ext cx="11348958" cy="571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00"/>
              </a:lnSpc>
            </a:pPr>
            <a:r>
              <a:rPr lang="fr-FR" sz="3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Offre </a:t>
            </a:r>
            <a:r>
              <a:rPr lang="fr-FR" sz="3600" b="1" dirty="0" err="1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GIGAChad</a:t>
            </a:r>
            <a:r>
              <a:rPr lang="fr-FR" sz="3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Deluxe Ultra ++</a:t>
            </a:r>
            <a:endParaRPr lang="fr-FR" sz="3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09F38EF-EE51-A19D-BC19-74E3529668EE}"/>
              </a:ext>
            </a:extLst>
          </p:cNvPr>
          <p:cNvSpPr/>
          <p:nvPr/>
        </p:nvSpPr>
        <p:spPr>
          <a:xfrm>
            <a:off x="639842" y="1147048"/>
            <a:ext cx="4844415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fr-FR" sz="1750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Parfait pour </a:t>
            </a:r>
            <a:r>
              <a:rPr lang="fr-FR" sz="1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une offre premium et musclée</a:t>
            </a:r>
            <a:endParaRPr lang="fr-FR" sz="1750" noProof="0" dirty="0"/>
          </a:p>
        </p:txBody>
      </p:sp>
      <p:pic>
        <p:nvPicPr>
          <p:cNvPr id="4" name="Image 0">
            <a:extLst>
              <a:ext uri="{FF2B5EF4-FFF2-40B4-BE49-F238E27FC236}">
                <a16:creationId xmlns:a16="http://schemas.microsoft.com/office/drawing/2014/main" id="{FC854549-1EE9-15DD-B9B1-2CDCF769ED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65"/>
          <a:stretch>
            <a:fillRect/>
          </a:stretch>
        </p:blipFill>
        <p:spPr>
          <a:xfrm>
            <a:off x="132234" y="1565596"/>
            <a:ext cx="6836229" cy="5653997"/>
          </a:xfrm>
          <a:prstGeom prst="rect">
            <a:avLst/>
          </a:prstGeom>
        </p:spPr>
      </p:pic>
      <p:sp>
        <p:nvSpPr>
          <p:cNvPr id="13" name="Text 7">
            <a:extLst>
              <a:ext uri="{FF2B5EF4-FFF2-40B4-BE49-F238E27FC236}">
                <a16:creationId xmlns:a16="http://schemas.microsoft.com/office/drawing/2014/main" id="{CA5596EC-AD8E-20D2-370A-AB26E2251B7D}"/>
              </a:ext>
            </a:extLst>
          </p:cNvPr>
          <p:cNvSpPr/>
          <p:nvPr/>
        </p:nvSpPr>
        <p:spPr>
          <a:xfrm>
            <a:off x="7545824" y="2231054"/>
            <a:ext cx="6452354" cy="1586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300"/>
              </a:lnSpc>
              <a:buSzPct val="100000"/>
            </a:pPr>
            <a:r>
              <a:rPr lang="fr-FR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L’offre </a:t>
            </a:r>
            <a:r>
              <a:rPr lang="fr-FR" b="1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GIGAChad</a:t>
            </a:r>
            <a:r>
              <a:rPr lang="fr-FR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fr-FR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regroupe les concepts des deux premières </a:t>
            </a:r>
          </a:p>
          <a:p>
            <a:pPr algn="l">
              <a:lnSpc>
                <a:spcPts val="2300"/>
              </a:lnSpc>
              <a:buSzPct val="100000"/>
            </a:pPr>
            <a:r>
              <a:rPr lang="fr-FR" dirty="0">
                <a:solidFill>
                  <a:srgbClr val="4A4A45"/>
                </a:solidFill>
                <a:latin typeface="Lato" pitchFamily="34" charset="0"/>
                <a:cs typeface="Lato" pitchFamily="34" charset="-120"/>
              </a:rPr>
              <a:t>solutions en combinant l’analyse d’un millésime et son affichage</a:t>
            </a:r>
          </a:p>
          <a:p>
            <a:pPr algn="l">
              <a:lnSpc>
                <a:spcPts val="2300"/>
              </a:lnSpc>
              <a:buSzPct val="100000"/>
            </a:pPr>
            <a:r>
              <a:rPr lang="fr-FR" dirty="0">
                <a:solidFill>
                  <a:srgbClr val="4A4A45"/>
                </a:solidFill>
                <a:latin typeface="Lato" pitchFamily="34" charset="0"/>
                <a:cs typeface="Lato" pitchFamily="34" charset="-120"/>
              </a:rPr>
              <a:t>sous forme de calendrier.</a:t>
            </a:r>
          </a:p>
          <a:p>
            <a:pPr algn="l">
              <a:lnSpc>
                <a:spcPts val="2300"/>
              </a:lnSpc>
              <a:buSzPct val="100000"/>
            </a:pPr>
            <a:r>
              <a:rPr lang="fr-FR" noProof="0" dirty="0">
                <a:solidFill>
                  <a:srgbClr val="4A4A45"/>
                </a:solidFill>
                <a:latin typeface="Lato" pitchFamily="34" charset="0"/>
                <a:cs typeface="Lato" pitchFamily="34" charset="-120"/>
              </a:rPr>
              <a:t>Elle fournit l’ensemble des dates importantes ainsi que les saints</a:t>
            </a:r>
          </a:p>
          <a:p>
            <a:pPr algn="l">
              <a:lnSpc>
                <a:spcPts val="2300"/>
              </a:lnSpc>
              <a:buSzPct val="100000"/>
            </a:pPr>
            <a:r>
              <a:rPr lang="fr-FR" noProof="0" dirty="0">
                <a:solidFill>
                  <a:srgbClr val="4A4A45"/>
                </a:solidFill>
                <a:latin typeface="Lato" pitchFamily="34" charset="0"/>
                <a:cs typeface="Lato" pitchFamily="34" charset="-120"/>
              </a:rPr>
              <a:t>du jour, offrant une vision complète et enrichie de chaque p</a:t>
            </a:r>
            <a:r>
              <a:rPr lang="fr-FR" dirty="0" err="1">
                <a:solidFill>
                  <a:srgbClr val="4A4A45"/>
                </a:solidFill>
                <a:latin typeface="Lato" pitchFamily="34" charset="0"/>
                <a:cs typeface="Lato" pitchFamily="34" charset="-120"/>
              </a:rPr>
              <a:t>ériode</a:t>
            </a:r>
            <a:r>
              <a:rPr lang="fr-FR" dirty="0">
                <a:solidFill>
                  <a:srgbClr val="4A4A45"/>
                </a:solidFill>
                <a:latin typeface="Lato" pitchFamily="34" charset="0"/>
                <a:cs typeface="Lato" pitchFamily="34" charset="-120"/>
              </a:rPr>
              <a:t>.</a:t>
            </a:r>
            <a:endParaRPr lang="fr-FR" noProof="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5AFE542F-8D43-7A42-E45E-0C026A259796}"/>
              </a:ext>
            </a:extLst>
          </p:cNvPr>
          <p:cNvSpPr/>
          <p:nvPr/>
        </p:nvSpPr>
        <p:spPr>
          <a:xfrm>
            <a:off x="7545824" y="1762781"/>
            <a:ext cx="245066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fr-FR" b="1" noProof="0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Description du produit :</a:t>
            </a:r>
            <a:endParaRPr lang="fr-FR" noProof="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2EFA9C5D-DFE3-DBEB-0897-BC858D0B93D9}"/>
              </a:ext>
            </a:extLst>
          </p:cNvPr>
          <p:cNvSpPr/>
          <p:nvPr/>
        </p:nvSpPr>
        <p:spPr>
          <a:xfrm>
            <a:off x="7435214" y="4000018"/>
            <a:ext cx="25612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Fonctionnalités Premium</a:t>
            </a:r>
            <a:endParaRPr lang="en-US" dirty="0"/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13EDEEDF-0DF9-164C-E4BD-A9A59C7DF6BF}"/>
              </a:ext>
            </a:extLst>
          </p:cNvPr>
          <p:cNvSpPr/>
          <p:nvPr/>
        </p:nvSpPr>
        <p:spPr>
          <a:xfrm>
            <a:off x="7435214" y="4468291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Toutes les </a:t>
            </a:r>
            <a:r>
              <a:rPr lang="en-US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fonctionnalités</a:t>
            </a: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basiques</a:t>
            </a: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et </a:t>
            </a:r>
            <a:r>
              <a:rPr lang="en-US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intermédiaires</a:t>
            </a:r>
            <a:endParaRPr lang="en-US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7E36322F-BD32-C064-D658-579EAAF5283E}"/>
              </a:ext>
            </a:extLst>
          </p:cNvPr>
          <p:cNvSpPr/>
          <p:nvPr/>
        </p:nvSpPr>
        <p:spPr>
          <a:xfrm>
            <a:off x="7435214" y="4824645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Multi-</a:t>
            </a:r>
            <a:r>
              <a:rPr lang="en-US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langues</a:t>
            </a:r>
            <a:endParaRPr lang="en-US" dirty="0"/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3B6D8965-26E7-8F7B-F23E-28DE667B6A5B}"/>
              </a:ext>
            </a:extLst>
          </p:cNvPr>
          <p:cNvSpPr/>
          <p:nvPr/>
        </p:nvSpPr>
        <p:spPr>
          <a:xfrm>
            <a:off x="7435214" y="5532010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 </a:t>
            </a:r>
            <a:r>
              <a:rPr lang="en-US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Sombre</a:t>
            </a:r>
            <a:endParaRPr lang="en-US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B3E6C333-6B7F-13AA-0460-990E635C99D7}"/>
              </a:ext>
            </a:extLst>
          </p:cNvPr>
          <p:cNvSpPr/>
          <p:nvPr/>
        </p:nvSpPr>
        <p:spPr>
          <a:xfrm>
            <a:off x="7435214" y="5888364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Synchronisation calendriers externes (Google, Outlook)</a:t>
            </a:r>
            <a:endParaRPr lang="en-US" dirty="0"/>
          </a:p>
        </p:txBody>
      </p:sp>
      <p:sp>
        <p:nvSpPr>
          <p:cNvPr id="21" name="Text 9">
            <a:extLst>
              <a:ext uri="{FF2B5EF4-FFF2-40B4-BE49-F238E27FC236}">
                <a16:creationId xmlns:a16="http://schemas.microsoft.com/office/drawing/2014/main" id="{12184E63-550C-05CD-C353-0BA55A8EA72F}"/>
              </a:ext>
            </a:extLst>
          </p:cNvPr>
          <p:cNvSpPr/>
          <p:nvPr/>
        </p:nvSpPr>
        <p:spPr>
          <a:xfrm>
            <a:off x="7435214" y="5180999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Module de dons et gestion d'événements</a:t>
            </a:r>
            <a:endParaRPr lang="en-US" dirty="0"/>
          </a:p>
        </p:txBody>
      </p:sp>
      <p:sp>
        <p:nvSpPr>
          <p:cNvPr id="22" name="Text 10">
            <a:extLst>
              <a:ext uri="{FF2B5EF4-FFF2-40B4-BE49-F238E27FC236}">
                <a16:creationId xmlns:a16="http://schemas.microsoft.com/office/drawing/2014/main" id="{454194AF-533B-C1D5-3A85-20A4DFD73A16}"/>
              </a:ext>
            </a:extLst>
          </p:cNvPr>
          <p:cNvSpPr/>
          <p:nvPr/>
        </p:nvSpPr>
        <p:spPr>
          <a:xfrm>
            <a:off x="7435214" y="6821404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Idéal pour :</a:t>
            </a: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Grandes institutions, conférences épiscopales, </a:t>
            </a:r>
          </a:p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réseaux d'églises</a:t>
            </a:r>
            <a:endParaRPr lang="en-US" dirty="0"/>
          </a:p>
        </p:txBody>
      </p:sp>
      <p:pic>
        <p:nvPicPr>
          <p:cNvPr id="24" name="Image 23" descr="Une image contenant texte, capture d’écran, nombre, logiciel&#10;&#10;Le contenu généré par l’IA peut être incorrect.">
            <a:extLst>
              <a:ext uri="{FF2B5EF4-FFF2-40B4-BE49-F238E27FC236}">
                <a16:creationId xmlns:a16="http://schemas.microsoft.com/office/drawing/2014/main" id="{52A0DF2E-EB5F-2E0A-B01F-C8ED5ACC8F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377" t="16734"/>
          <a:stretch>
            <a:fillRect/>
          </a:stretch>
        </p:blipFill>
        <p:spPr>
          <a:xfrm>
            <a:off x="4276630" y="4156982"/>
            <a:ext cx="2807947" cy="3721615"/>
          </a:xfrm>
          <a:prstGeom prst="rect">
            <a:avLst/>
          </a:prstGeom>
        </p:spPr>
      </p:pic>
      <p:sp>
        <p:nvSpPr>
          <p:cNvPr id="25" name="Text 8">
            <a:extLst>
              <a:ext uri="{FF2B5EF4-FFF2-40B4-BE49-F238E27FC236}">
                <a16:creationId xmlns:a16="http://schemas.microsoft.com/office/drawing/2014/main" id="{623BD231-295E-EFBC-AB86-72C513DD31D9}"/>
              </a:ext>
            </a:extLst>
          </p:cNvPr>
          <p:cNvSpPr/>
          <p:nvPr/>
        </p:nvSpPr>
        <p:spPr>
          <a:xfrm>
            <a:off x="7435214" y="6244718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BB435E68-FAA8-0986-0BB7-05EEA8C49B99}"/>
              </a:ext>
            </a:extLst>
          </p:cNvPr>
          <p:cNvSpPr/>
          <p:nvPr/>
        </p:nvSpPr>
        <p:spPr>
          <a:xfrm>
            <a:off x="7435214" y="6237255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Dates </a:t>
            </a:r>
            <a:r>
              <a:rPr lang="en-US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importantes</a:t>
            </a: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mises </a:t>
            </a:r>
            <a:r>
              <a:rPr lang="en-US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</a:t>
            </a: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surbrillance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14CAF31-95D9-A186-5DC1-4160D6B104C3}"/>
              </a:ext>
            </a:extLst>
          </p:cNvPr>
          <p:cNvSpPr/>
          <p:nvPr/>
        </p:nvSpPr>
        <p:spPr>
          <a:xfrm>
            <a:off x="12701239" y="7549376"/>
            <a:ext cx="1929161" cy="680224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1207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07600-D939-32CA-FB34-30BC384D4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55EADB3-C1E8-D449-8C8C-022BEB1F606B}"/>
              </a:ext>
            </a:extLst>
          </p:cNvPr>
          <p:cNvSpPr/>
          <p:nvPr/>
        </p:nvSpPr>
        <p:spPr>
          <a:xfrm>
            <a:off x="639842" y="502682"/>
            <a:ext cx="11348958" cy="571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00"/>
              </a:lnSpc>
            </a:pPr>
            <a:r>
              <a:rPr lang="fr-FR" sz="3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Hébergement : </a:t>
            </a:r>
            <a:endParaRPr lang="fr-FR" sz="3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4A762AC4-EE3E-7856-9EA6-287034EB3447}"/>
              </a:ext>
            </a:extLst>
          </p:cNvPr>
          <p:cNvSpPr/>
          <p:nvPr/>
        </p:nvSpPr>
        <p:spPr>
          <a:xfrm>
            <a:off x="639842" y="1147049"/>
            <a:ext cx="11983338" cy="860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 eaLnBrk="1" latinLnBrk="0" hangingPunct="1">
              <a:lnSpc>
                <a:spcPts val="2200"/>
              </a:lnSpc>
              <a:buNone/>
            </a:pPr>
            <a:r>
              <a:rPr lang="fr-FR" sz="1750" b="1" dirty="0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Hébergement conçu pour une capacité d'accueil exceptionnelle. </a:t>
            </a:r>
          </a:p>
          <a:p>
            <a:pPr marL="0" indent="0" algn="l" rtl="0" eaLnBrk="1" latinLnBrk="0" hangingPunct="1">
              <a:lnSpc>
                <a:spcPts val="2200"/>
              </a:lnSpc>
              <a:buNone/>
            </a:pPr>
            <a:r>
              <a:rPr lang="fr-FR" sz="1750" b="1" dirty="0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Sp</a:t>
            </a:r>
            <a:r>
              <a:rPr lang="fr-FR" sz="1750" dirty="0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écifiquement pensée pour gérer un volume d'utilisateurs extrêmement élevé avec des périodes de forte affluence.</a:t>
            </a:r>
          </a:p>
          <a:p>
            <a:pPr marL="0" indent="0" algn="l" rtl="0" eaLnBrk="1" latinLnBrk="0" hangingPunct="1">
              <a:lnSpc>
                <a:spcPts val="2200"/>
              </a:lnSpc>
              <a:buNone/>
            </a:pPr>
            <a:endParaRPr lang="fr-FR" sz="1750" b="1" dirty="0">
              <a:solidFill>
                <a:srgbClr val="282824"/>
              </a:solidFill>
              <a:effectLst/>
              <a:latin typeface="Lato Bold" panose="020F0502020204030203" pitchFamily="34" charset="0"/>
            </a:endParaRPr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B240CDDD-3D13-BA64-ECA3-A6BC48A8692C}"/>
              </a:ext>
            </a:extLst>
          </p:cNvPr>
          <p:cNvSpPr/>
          <p:nvPr/>
        </p:nvSpPr>
        <p:spPr>
          <a:xfrm>
            <a:off x="7435214" y="6244718"/>
            <a:ext cx="64523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4815A2C-A4DC-9D0C-87F6-72E216552D3B}"/>
              </a:ext>
            </a:extLst>
          </p:cNvPr>
          <p:cNvSpPr/>
          <p:nvPr/>
        </p:nvSpPr>
        <p:spPr>
          <a:xfrm>
            <a:off x="12701239" y="7549376"/>
            <a:ext cx="1929161" cy="680224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E72D6C2-B594-B1BD-CC78-A12C791FAA57}"/>
              </a:ext>
            </a:extLst>
          </p:cNvPr>
          <p:cNvSpPr txBox="1"/>
          <p:nvPr/>
        </p:nvSpPr>
        <p:spPr>
          <a:xfrm>
            <a:off x="212925" y="2135826"/>
            <a:ext cx="3487600" cy="913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200"/>
              </a:lnSpc>
              <a:buNone/>
            </a:pPr>
            <a:r>
              <a:rPr lang="fr-FR" sz="1800" b="1" dirty="0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Accueillir quotidiennement environ 1 % de l'ensemble des catholiques à travers le monde</a:t>
            </a:r>
            <a:endParaRPr lang="fr-FR" sz="1800" dirty="0">
              <a:solidFill>
                <a:srgbClr val="282824"/>
              </a:solidFill>
              <a:effectLst/>
              <a:latin typeface="Lato Bold" panose="020F0502020204030203" pitchFamily="34" charset="0"/>
            </a:endParaRPr>
          </a:p>
        </p:txBody>
      </p:sp>
      <p:pic>
        <p:nvPicPr>
          <p:cNvPr id="10" name="Image 9" descr="Une image contenant habits, homme, dessin, peinture&#10;&#10;Le contenu généré par l’IA peut être incorrect.">
            <a:extLst>
              <a:ext uri="{FF2B5EF4-FFF2-40B4-BE49-F238E27FC236}">
                <a16:creationId xmlns:a16="http://schemas.microsoft.com/office/drawing/2014/main" id="{E7E74324-D155-E418-A882-B79FD2885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691" y="2080326"/>
            <a:ext cx="5673640" cy="567364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5B1C1245-EFC5-9F29-4848-BC8AA4B5597C}"/>
              </a:ext>
            </a:extLst>
          </p:cNvPr>
          <p:cNvSpPr txBox="1"/>
          <p:nvPr/>
        </p:nvSpPr>
        <p:spPr>
          <a:xfrm>
            <a:off x="9683613" y="5957384"/>
            <a:ext cx="3894507" cy="1759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200"/>
              </a:lnSpc>
              <a:buNone/>
            </a:pPr>
            <a:endParaRPr lang="fr-FR" sz="1800" dirty="0">
              <a:solidFill>
                <a:srgbClr val="282824"/>
              </a:solidFill>
              <a:effectLst/>
              <a:latin typeface="Lato Bold" panose="020F0502020204030203" pitchFamily="34" charset="0"/>
            </a:endParaRPr>
          </a:p>
          <a:p>
            <a:pPr marL="0" indent="0" algn="l" rtl="0" eaLnBrk="1" latinLnBrk="0" hangingPunct="1">
              <a:lnSpc>
                <a:spcPts val="2200"/>
              </a:lnSpc>
              <a:buNone/>
            </a:pPr>
            <a:r>
              <a:rPr lang="fr-FR" sz="1800" dirty="0">
                <a:solidFill>
                  <a:srgbClr val="282824"/>
                </a:solidFill>
                <a:effectLst/>
                <a:latin typeface="Lato Bold" panose="020F0502020204030203" pitchFamily="34" charset="0"/>
              </a:rPr>
              <a:t>Plateforme stable, accessible et fiable, capable de répondre aux besoins d'une communauté internationale importante et diversifiée.</a:t>
            </a:r>
          </a:p>
        </p:txBody>
      </p:sp>
    </p:spTree>
    <p:extLst>
      <p:ext uri="{BB962C8B-B14F-4D97-AF65-F5344CB8AC3E}">
        <p14:creationId xmlns:p14="http://schemas.microsoft.com/office/powerpoint/2010/main" val="406820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910</Words>
  <Application>Microsoft Office PowerPoint</Application>
  <PresentationFormat>Personnalisé</PresentationFormat>
  <Paragraphs>143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Lato</vt:lpstr>
      <vt:lpstr>Arial</vt:lpstr>
      <vt:lpstr>Lato 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Antoine Bianconi</dc:creator>
  <cp:lastModifiedBy>Antoine Bianconi</cp:lastModifiedBy>
  <cp:revision>8</cp:revision>
  <dcterms:created xsi:type="dcterms:W3CDTF">2025-12-11T19:23:17Z</dcterms:created>
  <dcterms:modified xsi:type="dcterms:W3CDTF">2025-12-12T12:10:51Z</dcterms:modified>
</cp:coreProperties>
</file>